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62" r:id="rId5"/>
    <p:sldId id="257" r:id="rId6"/>
    <p:sldId id="258" r:id="rId7"/>
    <p:sldId id="259" r:id="rId8"/>
    <p:sldId id="261" r:id="rId9"/>
    <p:sldId id="263" r:id="rId10"/>
    <p:sldId id="264" r:id="rId11"/>
    <p:sldId id="265" r:id="rId12"/>
    <p:sldId id="266" r:id="rId13"/>
    <p:sldId id="267"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D36536-2B6C-4490-8020-6BD73DF91719}" v="1" dt="2024-04-25T12:54:11.62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593" autoAdjust="0"/>
  </p:normalViewPr>
  <p:slideViewPr>
    <p:cSldViewPr snapToGrid="0">
      <p:cViewPr varScale="1">
        <p:scale>
          <a:sx n="39" d="100"/>
          <a:sy n="39" d="100"/>
        </p:scale>
        <p:origin x="168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nneMaritUlsethBjer\Downloads\12255_20240422-12440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'Ark1'!$A$2</c:f>
              <c:strCache>
                <c:ptCount val="1"/>
                <c:pt idx="0">
                  <c:v>Netto driftsresultat i prosen av brutto driftsinntekter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'Ark1'!$B$1:$F$1</c:f>
              <c:numCache>
                <c:formatCode>General</c:formatCode>
                <c:ptCount val="5"/>
                <c:pt idx="0">
                  <c:v>2020</c:v>
                </c:pt>
                <c:pt idx="1">
                  <c:v>2021</c:v>
                </c:pt>
                <c:pt idx="2">
                  <c:v>2022</c:v>
                </c:pt>
                <c:pt idx="3">
                  <c:v>2023</c:v>
                </c:pt>
                <c:pt idx="4">
                  <c:v>2024</c:v>
                </c:pt>
              </c:numCache>
            </c:numRef>
          </c:cat>
          <c:val>
            <c:numRef>
              <c:f>'Ark1'!$B$2:$F$2</c:f>
              <c:numCache>
                <c:formatCode>General</c:formatCode>
                <c:ptCount val="5"/>
                <c:pt idx="0">
                  <c:v>4.4000000000000004</c:v>
                </c:pt>
                <c:pt idx="1">
                  <c:v>4</c:v>
                </c:pt>
                <c:pt idx="2">
                  <c:v>5.4</c:v>
                </c:pt>
                <c:pt idx="3">
                  <c:v>1.1000000000000001</c:v>
                </c:pt>
                <c:pt idx="4">
                  <c:v>0.9</c:v>
                </c:pt>
              </c:numCache>
            </c:numRef>
          </c:val>
          <c:smooth val="0"/>
          <c:extLst>
            <c:ext xmlns:c16="http://schemas.microsoft.com/office/drawing/2014/chart" uri="{C3380CC4-5D6E-409C-BE32-E72D297353CC}">
              <c16:uniqueId val="{00000000-8E2C-43BC-BCE6-B119A14C45EE}"/>
            </c:ext>
          </c:extLst>
        </c:ser>
        <c:dLbls>
          <c:showLegendKey val="0"/>
          <c:showVal val="0"/>
          <c:showCatName val="0"/>
          <c:showSerName val="0"/>
          <c:showPercent val="0"/>
          <c:showBubbleSize val="0"/>
        </c:dLbls>
        <c:marker val="1"/>
        <c:smooth val="0"/>
        <c:axId val="138477072"/>
        <c:axId val="138478992"/>
      </c:lineChart>
      <c:catAx>
        <c:axId val="138477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38478992"/>
        <c:crosses val="autoZero"/>
        <c:auto val="1"/>
        <c:lblAlgn val="ctr"/>
        <c:lblOffset val="100"/>
        <c:noMultiLvlLbl val="0"/>
      </c:catAx>
      <c:valAx>
        <c:axId val="138478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Prosent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3847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KOSaatimsk0000!$A$19</c:f>
              <c:strCache>
                <c:ptCount val="1"/>
                <c:pt idx="0">
                  <c:v>Elever i kommunale og private grunnskoler som får særskilt norsksopplæring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KOSaatimsk0000!$B$18:$E$18</c:f>
              <c:strCache>
                <c:ptCount val="4"/>
                <c:pt idx="0">
                  <c:v>2020</c:v>
                </c:pt>
                <c:pt idx="1">
                  <c:v>2021</c:v>
                </c:pt>
                <c:pt idx="2">
                  <c:v>2022</c:v>
                </c:pt>
                <c:pt idx="3">
                  <c:v>2023</c:v>
                </c:pt>
              </c:strCache>
            </c:strRef>
          </c:cat>
          <c:val>
            <c:numRef>
              <c:f>KOSaatimsk0000!$B$19:$E$19</c:f>
              <c:numCache>
                <c:formatCode>0.0</c:formatCode>
                <c:ptCount val="4"/>
                <c:pt idx="0">
                  <c:v>4</c:v>
                </c:pt>
                <c:pt idx="1">
                  <c:v>3.9</c:v>
                </c:pt>
                <c:pt idx="2">
                  <c:v>5.4</c:v>
                </c:pt>
                <c:pt idx="3">
                  <c:v>4.5999999999999996</c:v>
                </c:pt>
              </c:numCache>
            </c:numRef>
          </c:val>
          <c:smooth val="0"/>
          <c:extLst>
            <c:ext xmlns:c16="http://schemas.microsoft.com/office/drawing/2014/chart" uri="{C3380CC4-5D6E-409C-BE32-E72D297353CC}">
              <c16:uniqueId val="{00000000-D3D3-445E-8A9C-21D976CE6412}"/>
            </c:ext>
          </c:extLst>
        </c:ser>
        <c:ser>
          <c:idx val="1"/>
          <c:order val="1"/>
          <c:tx>
            <c:strRef>
              <c:f>KOSaatimsk0000!$A$20</c:f>
              <c:strCache>
                <c:ptCount val="1"/>
                <c:pt idx="0">
                  <c:v>Elever i kommunale og private grunnskoler som får spesialundervisning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KOSaatimsk0000!$B$18:$E$18</c:f>
              <c:strCache>
                <c:ptCount val="4"/>
                <c:pt idx="0">
                  <c:v>2020</c:v>
                </c:pt>
                <c:pt idx="1">
                  <c:v>2021</c:v>
                </c:pt>
                <c:pt idx="2">
                  <c:v>2022</c:v>
                </c:pt>
                <c:pt idx="3">
                  <c:v>2023</c:v>
                </c:pt>
              </c:strCache>
            </c:strRef>
          </c:cat>
          <c:val>
            <c:numRef>
              <c:f>KOSaatimsk0000!$B$20:$E$20</c:f>
              <c:numCache>
                <c:formatCode>0.0</c:formatCode>
                <c:ptCount val="4"/>
                <c:pt idx="0">
                  <c:v>8.6</c:v>
                </c:pt>
                <c:pt idx="1">
                  <c:v>9.3000000000000007</c:v>
                </c:pt>
                <c:pt idx="2">
                  <c:v>9.1999999999999993</c:v>
                </c:pt>
                <c:pt idx="3">
                  <c:v>10.8</c:v>
                </c:pt>
              </c:numCache>
            </c:numRef>
          </c:val>
          <c:smooth val="0"/>
          <c:extLst>
            <c:ext xmlns:c16="http://schemas.microsoft.com/office/drawing/2014/chart" uri="{C3380CC4-5D6E-409C-BE32-E72D297353CC}">
              <c16:uniqueId val="{00000001-D3D3-445E-8A9C-21D976CE6412}"/>
            </c:ext>
          </c:extLst>
        </c:ser>
        <c:dLbls>
          <c:showLegendKey val="0"/>
          <c:showVal val="0"/>
          <c:showCatName val="0"/>
          <c:showSerName val="0"/>
          <c:showPercent val="0"/>
          <c:showBubbleSize val="0"/>
        </c:dLbls>
        <c:marker val="1"/>
        <c:smooth val="0"/>
        <c:axId val="328780703"/>
        <c:axId val="328783583"/>
      </c:lineChart>
      <c:catAx>
        <c:axId val="3287807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År</a:t>
                </a:r>
              </a:p>
              <a:p>
                <a:pPr>
                  <a:defRPr/>
                </a:pPr>
                <a:endParaRPr lang="nb-NO"/>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28783583"/>
        <c:crosses val="autoZero"/>
        <c:auto val="1"/>
        <c:lblAlgn val="ctr"/>
        <c:lblOffset val="100"/>
        <c:noMultiLvlLbl val="0"/>
      </c:catAx>
      <c:valAx>
        <c:axId val="3287835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Prosent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28780703"/>
        <c:crosses val="autoZero"/>
        <c:crossBetween val="between"/>
      </c:valAx>
      <c:spPr>
        <a:noFill/>
        <a:ln>
          <a:noFill/>
        </a:ln>
        <a:effectLst/>
      </c:spPr>
    </c:plotArea>
    <c:legend>
      <c:legendPos val="b"/>
      <c:layout>
        <c:manualLayout>
          <c:xMode val="edge"/>
          <c:yMode val="edge"/>
          <c:x val="9.149803149606299E-2"/>
          <c:y val="0.73032298046077582"/>
          <c:w val="0.85033727034120732"/>
          <c:h val="0.149306649168853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8AED0-8DFD-4E5F-B505-19D39BAA745C}" type="datetimeFigureOut">
              <a:rPr lang="nb-NO" smtClean="0"/>
              <a:t>06.06.2024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A2956-149E-46DA-8593-BD2AFE15B19A}" type="slidenum">
              <a:rPr lang="nb-NO" smtClean="0"/>
              <a:t>‹#›</a:t>
            </a:fld>
            <a:endParaRPr lang="nb-NO"/>
          </a:p>
        </p:txBody>
      </p:sp>
    </p:spTree>
    <p:extLst>
      <p:ext uri="{BB962C8B-B14F-4D97-AF65-F5344CB8AC3E}">
        <p14:creationId xmlns:p14="http://schemas.microsoft.com/office/powerpoint/2010/main" val="276791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BEA2956-149E-46DA-8593-BD2AFE15B19A}" type="slidenum">
              <a:rPr lang="nb-NO" smtClean="0"/>
              <a:t>2</a:t>
            </a:fld>
            <a:endParaRPr lang="nb-NO"/>
          </a:p>
        </p:txBody>
      </p:sp>
    </p:spTree>
    <p:extLst>
      <p:ext uri="{BB962C8B-B14F-4D97-AF65-F5344CB8AC3E}">
        <p14:creationId xmlns:p14="http://schemas.microsoft.com/office/powerpoint/2010/main" val="108397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BEA2956-149E-46DA-8593-BD2AFE15B19A}" type="slidenum">
              <a:rPr lang="nb-NO" smtClean="0"/>
              <a:t>3</a:t>
            </a:fld>
            <a:endParaRPr lang="nb-NO"/>
          </a:p>
        </p:txBody>
      </p:sp>
    </p:spTree>
    <p:extLst>
      <p:ext uri="{BB962C8B-B14F-4D97-AF65-F5344CB8AC3E}">
        <p14:creationId xmlns:p14="http://schemas.microsoft.com/office/powerpoint/2010/main" val="171580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Utdrag av hvilke eksterne kilder vi kan bruke for å finne informasjon. Det er blant annet kommunebarometeret, Trøndelag i tall, eksterne rapporter, Folkehelseprofiler, og analyser som er relevant for kommunen. </a:t>
            </a:r>
          </a:p>
          <a:p>
            <a:endParaRPr lang="nb-NO" dirty="0"/>
          </a:p>
          <a:p>
            <a:r>
              <a:rPr lang="nb-NO" dirty="0" err="1"/>
              <a:t>Kommunebaromteteret</a:t>
            </a:r>
            <a:r>
              <a:rPr lang="nb-NO" dirty="0"/>
              <a:t> viser at Nærøysund kommune er på plass 273 og rødt nivå av alle landets kommuner. </a:t>
            </a:r>
          </a:p>
          <a:p>
            <a:endParaRPr lang="nb-NO" dirty="0"/>
          </a:p>
          <a:p>
            <a:r>
              <a:rPr lang="nb-NO" dirty="0"/>
              <a:t>Presentasjonen er inndelt etter temaene vi har jobbet med i utarbeidelsen av risiko- og vesentlighetsanalyse i de andre kommunene. Vi presenterer fakta på et overordnet nivå, for det er ikke grunn til å gå i detaljer, men vi forsøker å gi et oversiktsbilde innenfor de ulike temaene. </a:t>
            </a:r>
          </a:p>
        </p:txBody>
      </p:sp>
      <p:sp>
        <p:nvSpPr>
          <p:cNvPr id="4" name="Plassholder for lysbildenummer 3"/>
          <p:cNvSpPr>
            <a:spLocks noGrp="1"/>
          </p:cNvSpPr>
          <p:nvPr>
            <p:ph type="sldNum" sz="quarter" idx="5"/>
          </p:nvPr>
        </p:nvSpPr>
        <p:spPr/>
        <p:txBody>
          <a:bodyPr/>
          <a:lstStyle/>
          <a:p>
            <a:fld id="{0BEA2956-149E-46DA-8593-BD2AFE15B19A}" type="slidenum">
              <a:rPr lang="nb-NO" smtClean="0"/>
              <a:t>4</a:t>
            </a:fld>
            <a:endParaRPr lang="nb-NO"/>
          </a:p>
        </p:txBody>
      </p:sp>
    </p:spTree>
    <p:extLst>
      <p:ext uri="{BB962C8B-B14F-4D97-AF65-F5344CB8AC3E}">
        <p14:creationId xmlns:p14="http://schemas.microsoft.com/office/powerpoint/2010/main" val="81596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mye av faktagrunnlaget vi bruker hentet fra andre kilder enn eksterne datakilder, mye brukt informasjon fra møte med kommunen. </a:t>
            </a:r>
          </a:p>
          <a:p>
            <a:endParaRPr lang="nb-NO" dirty="0"/>
          </a:p>
          <a:p>
            <a:r>
              <a:rPr lang="nb-NO" dirty="0"/>
              <a:t>Hvilke områder vi dekker her:</a:t>
            </a:r>
          </a:p>
          <a:p>
            <a:pPr marL="171450" indent="-171450">
              <a:buFontTx/>
              <a:buChar char="-"/>
            </a:pPr>
            <a:r>
              <a:rPr lang="nb-NO" dirty="0"/>
              <a:t>Arbeidsgiverpolitikk og ledelse</a:t>
            </a:r>
          </a:p>
          <a:p>
            <a:pPr marL="171450" indent="-171450">
              <a:buFontTx/>
              <a:buChar char="-"/>
            </a:pPr>
            <a:r>
              <a:rPr lang="nb-NO" dirty="0"/>
              <a:t>Informasjonssikkerhet</a:t>
            </a:r>
          </a:p>
          <a:p>
            <a:pPr marL="171450" indent="-171450">
              <a:buFontTx/>
              <a:buChar char="-"/>
            </a:pPr>
            <a:r>
              <a:rPr lang="nb-NO" dirty="0"/>
              <a:t>Internkontroll</a:t>
            </a:r>
          </a:p>
          <a:p>
            <a:pPr marL="171450" indent="-171450">
              <a:buFontTx/>
              <a:buChar char="-"/>
            </a:pPr>
            <a:r>
              <a:rPr lang="nb-NO" dirty="0"/>
              <a:t>Bærekraft</a:t>
            </a:r>
          </a:p>
          <a:p>
            <a:pPr marL="171450" indent="-171450">
              <a:buFontTx/>
              <a:buChar char="-"/>
            </a:pPr>
            <a:r>
              <a:rPr lang="nb-NO" dirty="0"/>
              <a:t>ROS og beredskap </a:t>
            </a:r>
          </a:p>
          <a:p>
            <a:pPr marL="171450" indent="-171450">
              <a:buFontTx/>
              <a:buChar char="-"/>
            </a:pPr>
            <a:r>
              <a:rPr lang="nb-NO" dirty="0"/>
              <a:t>Helse, miljø og sikkerhet </a:t>
            </a:r>
          </a:p>
          <a:p>
            <a:pPr marL="171450" indent="-171450">
              <a:buFontTx/>
              <a:buChar char="-"/>
            </a:pPr>
            <a:r>
              <a:rPr lang="nb-NO" dirty="0"/>
              <a:t>Kommunesamarbeid </a:t>
            </a:r>
          </a:p>
          <a:p>
            <a:endParaRPr lang="nb-NO" dirty="0"/>
          </a:p>
          <a:p>
            <a:r>
              <a:rPr lang="nb-NO" dirty="0"/>
              <a:t>Presentasjonen viser noen medieoverskrifter, men bruk av media gir ikke et fullstendig bilde av situasjonen i kommunen. I årsberetningen for 2023 opplyser kommunen om at det totale sykefraværet var det 8,5 prosent, og en liten nedgang fra 2022. </a:t>
            </a:r>
          </a:p>
          <a:p>
            <a:endParaRPr lang="nb-NO" dirty="0"/>
          </a:p>
          <a:p>
            <a:r>
              <a:rPr lang="nb-NO" dirty="0"/>
              <a:t>I tillegg har </a:t>
            </a:r>
            <a:r>
              <a:rPr lang="nb-NO" dirty="0" err="1"/>
              <a:t>PwC</a:t>
            </a:r>
            <a:r>
              <a:rPr lang="nb-NO" dirty="0"/>
              <a:t> utarbeidet en rapport som sier noe om bærekraft i norske kommuner. Der kommer Nærøysund på 100. plass blant landets kommuner, og plass 14. i Trøndelag fylke. </a:t>
            </a:r>
          </a:p>
        </p:txBody>
      </p:sp>
      <p:sp>
        <p:nvSpPr>
          <p:cNvPr id="4" name="Plassholder for lysbildenummer 3"/>
          <p:cNvSpPr>
            <a:spLocks noGrp="1"/>
          </p:cNvSpPr>
          <p:nvPr>
            <p:ph type="sldNum" sz="quarter" idx="5"/>
          </p:nvPr>
        </p:nvSpPr>
        <p:spPr/>
        <p:txBody>
          <a:bodyPr/>
          <a:lstStyle/>
          <a:p>
            <a:fld id="{0BEA2956-149E-46DA-8593-BD2AFE15B19A}" type="slidenum">
              <a:rPr lang="nb-NO" smtClean="0"/>
              <a:t>5</a:t>
            </a:fld>
            <a:endParaRPr lang="nb-NO"/>
          </a:p>
        </p:txBody>
      </p:sp>
    </p:spTree>
    <p:extLst>
      <p:ext uri="{BB962C8B-B14F-4D97-AF65-F5344CB8AC3E}">
        <p14:creationId xmlns:p14="http://schemas.microsoft.com/office/powerpoint/2010/main" val="1814605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Tema vi ser på her er:</a:t>
            </a:r>
          </a:p>
          <a:p>
            <a:pPr marL="171450" indent="-171450">
              <a:buFontTx/>
              <a:buChar char="-"/>
            </a:pPr>
            <a:r>
              <a:rPr lang="nb-NO" dirty="0"/>
              <a:t>Økonomiske bærekraft</a:t>
            </a:r>
          </a:p>
          <a:p>
            <a:pPr marL="171450" indent="-171450">
              <a:buFontTx/>
              <a:buChar char="-"/>
            </a:pPr>
            <a:r>
              <a:rPr lang="nb-NO" dirty="0"/>
              <a:t>Offentlige anskaffelser</a:t>
            </a:r>
          </a:p>
          <a:p>
            <a:pPr marL="171450" indent="-171450">
              <a:buFontTx/>
              <a:buChar char="-"/>
            </a:pPr>
            <a:r>
              <a:rPr lang="nb-NO" dirty="0"/>
              <a:t>Budsjettering og tertialrapportering</a:t>
            </a:r>
          </a:p>
          <a:p>
            <a:pPr marL="171450" indent="-171450">
              <a:buFontTx/>
              <a:buChar char="-"/>
            </a:pPr>
            <a:r>
              <a:rPr lang="nb-NO" dirty="0"/>
              <a:t>Behandling av moms</a:t>
            </a:r>
          </a:p>
          <a:p>
            <a:pPr marL="171450" indent="-171450">
              <a:buFontTx/>
              <a:buChar char="-"/>
            </a:pPr>
            <a:r>
              <a:rPr lang="nb-NO" dirty="0"/>
              <a:t>Selvkost</a:t>
            </a:r>
          </a:p>
          <a:p>
            <a:pPr marL="0" indent="0">
              <a:buFontTx/>
              <a:buNone/>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jo kjent at kommunen skal spare penger. Innsparinger i kommuner påvirker tjenestetilbudet i kommunen, noe som vises i medieoverskrifter.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indent="0">
              <a:buFontTx/>
              <a:buNone/>
            </a:pPr>
            <a:r>
              <a:rPr lang="nb-NO" dirty="0"/>
              <a:t>På kommunebarometerets rangering kommer kommunen på rødt nivå, mens på kostnadsnivå er kommunen på gult nivå. </a:t>
            </a:r>
          </a:p>
          <a:p>
            <a:pPr marL="0" indent="0">
              <a:buFontTx/>
              <a:buNone/>
            </a:pPr>
            <a:r>
              <a:rPr lang="nb-NO" dirty="0"/>
              <a:t>I årsberetningen for 2023 skriver kommunen at de ikke når sitt måltall for netto driftsresultat og at det er på rødt nivå, tilsvarende gjelder for brutto lånegjeld. Disposisjonsfondet er på 19 prosent og ligger over vedtatt måltall. </a:t>
            </a:r>
          </a:p>
        </p:txBody>
      </p:sp>
      <p:sp>
        <p:nvSpPr>
          <p:cNvPr id="4" name="Plassholder for lysbildenummer 3"/>
          <p:cNvSpPr>
            <a:spLocks noGrp="1"/>
          </p:cNvSpPr>
          <p:nvPr>
            <p:ph type="sldNum" sz="quarter" idx="5"/>
          </p:nvPr>
        </p:nvSpPr>
        <p:spPr/>
        <p:txBody>
          <a:bodyPr/>
          <a:lstStyle/>
          <a:p>
            <a:fld id="{0BEA2956-149E-46DA-8593-BD2AFE15B19A}" type="slidenum">
              <a:rPr lang="nb-NO" smtClean="0"/>
              <a:t>6</a:t>
            </a:fld>
            <a:endParaRPr lang="nb-NO"/>
          </a:p>
        </p:txBody>
      </p:sp>
    </p:spTree>
    <p:extLst>
      <p:ext uri="{BB962C8B-B14F-4D97-AF65-F5344CB8AC3E}">
        <p14:creationId xmlns:p14="http://schemas.microsoft.com/office/powerpoint/2010/main" val="27524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Tema vi jobber med under oppvekst er: </a:t>
            </a:r>
          </a:p>
          <a:p>
            <a:pPr marL="171450" indent="-171450">
              <a:buFontTx/>
              <a:buChar char="-"/>
            </a:pPr>
            <a:r>
              <a:rPr lang="nb-NO" dirty="0"/>
              <a:t>Barn med særlige behov; flyktninger/innvandrere, </a:t>
            </a:r>
            <a:r>
              <a:rPr lang="nb-NO" dirty="0" err="1"/>
              <a:t>spesialundervising</a:t>
            </a:r>
            <a:r>
              <a:rPr lang="nb-NO" dirty="0"/>
              <a:t> </a:t>
            </a:r>
          </a:p>
          <a:p>
            <a:pPr marL="171450" indent="-171450">
              <a:buFontTx/>
              <a:buChar char="-"/>
            </a:pPr>
            <a:r>
              <a:rPr lang="nb-NO" dirty="0"/>
              <a:t>Tverrfaglig samarbeid, taushetsplikt og personvern</a:t>
            </a:r>
          </a:p>
          <a:p>
            <a:pPr marL="171450" indent="-171450">
              <a:buFontTx/>
              <a:buChar char="-"/>
            </a:pPr>
            <a:r>
              <a:rPr lang="nb-NO" dirty="0"/>
              <a:t>Saksbehandling – saker hvor det kreves enkeltvedtak</a:t>
            </a:r>
          </a:p>
          <a:p>
            <a:pPr marL="171450" indent="-171450">
              <a:buFontTx/>
              <a:buChar char="-"/>
            </a:pPr>
            <a:r>
              <a:rPr lang="nb-NO" dirty="0"/>
              <a:t>Barnehagemyndighet og tilsyn </a:t>
            </a:r>
          </a:p>
          <a:p>
            <a:pPr marL="0" indent="0">
              <a:buFontTx/>
              <a:buNone/>
            </a:pPr>
            <a:endParaRPr lang="nb-NO" dirty="0"/>
          </a:p>
          <a:p>
            <a:pPr marL="0" indent="0">
              <a:buFontTx/>
              <a:buNone/>
            </a:pPr>
            <a:r>
              <a:rPr lang="nb-NO" dirty="0"/>
              <a:t>Kommunen scorer på rødt nivå både når det gjelder grunnskole og barnevern, mens barnehage er på gult nivå. </a:t>
            </a:r>
          </a:p>
          <a:p>
            <a:pPr marL="0" indent="0">
              <a:buFontTx/>
              <a:buNone/>
            </a:pPr>
            <a:endParaRPr lang="nb-NO" dirty="0"/>
          </a:p>
          <a:p>
            <a:pPr marL="0" indent="0">
              <a:buFontTx/>
              <a:buNone/>
            </a:pPr>
            <a:r>
              <a:rPr lang="nb-NO" dirty="0"/>
              <a:t>Oppvekstprofilen fra FHI viser også at kommunen på flere områder ligger signifikant dårligere enn landet som helhet. Dette gjelder blant annet barn i familier som mottar sosialhjelp, barn med barnevernstiltak og gjennomsnittlig grunnskolepoeng.  </a:t>
            </a:r>
          </a:p>
          <a:p>
            <a:pPr marL="0" indent="0">
              <a:buFontTx/>
              <a:buNone/>
            </a:pPr>
            <a:endParaRPr lang="nb-NO" dirty="0"/>
          </a:p>
          <a:p>
            <a:pPr marL="0" indent="0">
              <a:buFontTx/>
              <a:buNone/>
            </a:pPr>
            <a:r>
              <a:rPr lang="nb-NO" dirty="0"/>
              <a:t>Statistikken viser at det er en økning i antall elever som mottar spesialundervisning fra 2022 til 2023. Når det gjelder elever som mottar særskilt språkopplæring har denne gått litt ned fra 2022. </a:t>
            </a:r>
          </a:p>
          <a:p>
            <a:pPr marL="0" indent="0">
              <a:buFontTx/>
              <a:buNone/>
            </a:pPr>
            <a:endParaRPr lang="nb-NO" dirty="0"/>
          </a:p>
          <a:p>
            <a:pPr marL="0" indent="0">
              <a:buFontTx/>
              <a:buNone/>
            </a:pPr>
            <a:r>
              <a:rPr lang="nb-NO" dirty="0"/>
              <a:t>Trøndelag i tall har presentert siste tall for andel mobbet i 7. klassetrinn 2023 til 2024, og der har Nærøysund den nest høyeste andelen i fylket med 23 prosent. </a:t>
            </a:r>
          </a:p>
          <a:p>
            <a:pPr marL="0" indent="0">
              <a:buFontTx/>
              <a:buNone/>
            </a:pPr>
            <a:endParaRPr lang="nb-NO" dirty="0"/>
          </a:p>
          <a:p>
            <a:pPr marL="0" indent="0">
              <a:buFontTx/>
              <a:buNone/>
            </a:pPr>
            <a:r>
              <a:rPr lang="nb-NO" dirty="0"/>
              <a:t>Vi ser av kommunens hjemmesider at kommunen benytter modellen BTI for bedre tverrfaglig innsats. </a:t>
            </a:r>
          </a:p>
        </p:txBody>
      </p:sp>
      <p:sp>
        <p:nvSpPr>
          <p:cNvPr id="4" name="Plassholder for lysbildenummer 3"/>
          <p:cNvSpPr>
            <a:spLocks noGrp="1"/>
          </p:cNvSpPr>
          <p:nvPr>
            <p:ph type="sldNum" sz="quarter" idx="5"/>
          </p:nvPr>
        </p:nvSpPr>
        <p:spPr/>
        <p:txBody>
          <a:bodyPr/>
          <a:lstStyle/>
          <a:p>
            <a:fld id="{0BEA2956-149E-46DA-8593-BD2AFE15B19A}" type="slidenum">
              <a:rPr lang="nb-NO" smtClean="0"/>
              <a:t>7</a:t>
            </a:fld>
            <a:endParaRPr lang="nb-NO"/>
          </a:p>
        </p:txBody>
      </p:sp>
    </p:spTree>
    <p:extLst>
      <p:ext uri="{BB962C8B-B14F-4D97-AF65-F5344CB8AC3E}">
        <p14:creationId xmlns:p14="http://schemas.microsoft.com/office/powerpoint/2010/main" val="270414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Tema som vi inkluderer her er:</a:t>
            </a:r>
          </a:p>
          <a:p>
            <a:pPr marL="171450" indent="-171450">
              <a:buFontTx/>
              <a:buChar char="-"/>
            </a:pPr>
            <a:r>
              <a:rPr lang="nb-NO" dirty="0"/>
              <a:t>Eldreomsorg</a:t>
            </a:r>
          </a:p>
          <a:p>
            <a:pPr marL="171450" indent="-171450">
              <a:buFontTx/>
              <a:buChar char="-"/>
            </a:pPr>
            <a:r>
              <a:rPr lang="nb-NO" dirty="0"/>
              <a:t>Utenforskap </a:t>
            </a:r>
          </a:p>
          <a:p>
            <a:pPr marL="171450" indent="-171450">
              <a:buFontTx/>
              <a:buChar char="-"/>
            </a:pPr>
            <a:r>
              <a:rPr lang="nb-NO" dirty="0"/>
              <a:t>Tildeling av tjenester</a:t>
            </a:r>
          </a:p>
          <a:p>
            <a:pPr marL="171450" indent="-171450">
              <a:buFontTx/>
              <a:buChar char="-"/>
            </a:pPr>
            <a:r>
              <a:rPr lang="nb-NO" dirty="0"/>
              <a:t>Bruk av tvang</a:t>
            </a:r>
          </a:p>
          <a:p>
            <a:pPr marL="171450" indent="-171450">
              <a:buFontTx/>
              <a:buChar char="-"/>
            </a:pPr>
            <a:r>
              <a:rPr lang="nb-NO" dirty="0"/>
              <a:t>Ivaretakelse av flyktninger</a:t>
            </a:r>
          </a:p>
          <a:p>
            <a:pPr marL="171450" indent="-171450">
              <a:buFontTx/>
              <a:buChar char="-"/>
            </a:pPr>
            <a:r>
              <a:rPr lang="nb-NO" dirty="0"/>
              <a:t>Helseplattformen – der det er aktuelt. </a:t>
            </a:r>
          </a:p>
          <a:p>
            <a:pPr marL="171450" indent="-171450">
              <a:buFontTx/>
              <a:buChar char="-"/>
            </a:pPr>
            <a:endParaRPr lang="nb-NO" dirty="0"/>
          </a:p>
          <a:p>
            <a:pPr marL="0" indent="0">
              <a:buFontTx/>
              <a:buNone/>
            </a:pPr>
            <a:r>
              <a:rPr lang="nb-NO" dirty="0"/>
              <a:t>Innenfor helse scorer kommunen grønt på området for pleie og omsorg, og rødt på området for helse og sosialtjenesten. Nærøysund kommune kom også i medienes søkelys i forbindelse med </a:t>
            </a:r>
            <a:r>
              <a:rPr lang="nb-NO" dirty="0" err="1"/>
              <a:t>nrk</a:t>
            </a:r>
            <a:r>
              <a:rPr lang="nb-NO" dirty="0"/>
              <a:t> sin dokumenter. Her er det viktig at vi supplere eksterne fakta med informasjon fra våre andre kilder om tilstanden i kommunen, og ikke bare bruker det som står i media. </a:t>
            </a:r>
          </a:p>
          <a:p>
            <a:pPr marL="0" indent="0">
              <a:buFontTx/>
              <a:buNone/>
            </a:pPr>
            <a:endParaRPr lang="nb-NO" dirty="0"/>
          </a:p>
          <a:p>
            <a:pPr marL="0" indent="0">
              <a:buFontTx/>
              <a:buNone/>
            </a:pPr>
            <a:r>
              <a:rPr lang="nb-NO" dirty="0"/>
              <a:t>Når det gjelder flyktninger er det hentet en overskrift fra media om at det er utfordringer med kapasitet i kommunens tjenesteapparat tilknyttet flyktninger. Ifølge tall fra </a:t>
            </a:r>
            <a:r>
              <a:rPr lang="nb-NO" dirty="0" err="1"/>
              <a:t>IMDi</a:t>
            </a:r>
            <a:r>
              <a:rPr lang="nb-NO" dirty="0"/>
              <a:t> har kommunen blitt anmodet om å bosette 107 flyktninger, men ifølge </a:t>
            </a:r>
            <a:r>
              <a:rPr lang="nb-NO" dirty="0" err="1"/>
              <a:t>IMDi</a:t>
            </a:r>
            <a:r>
              <a:rPr lang="nb-NO" dirty="0"/>
              <a:t> sine sider ventes det på vedtak fra kommunen om antallet. </a:t>
            </a:r>
          </a:p>
          <a:p>
            <a:pPr marL="0" indent="0">
              <a:buFontTx/>
              <a:buNone/>
            </a:pPr>
            <a:endParaRPr lang="nb-NO" dirty="0"/>
          </a:p>
          <a:p>
            <a:pPr marL="0" indent="0">
              <a:buFontTx/>
              <a:buNone/>
            </a:pPr>
            <a:r>
              <a:rPr lang="nb-NO" dirty="0"/>
              <a:t>Statistikk viser også at andelen 15-29 åringer som står utenfor arbeid, utdanning og arbeidsmarkedstiltak er på 8,2 prosent i Nærøysund. Tilsvarende er andelen på 15,3 prosent for de i alderen 30-61 år. </a:t>
            </a:r>
          </a:p>
          <a:p>
            <a:pPr marL="0" indent="0">
              <a:buFontTx/>
              <a:buNone/>
            </a:pPr>
            <a:endParaRPr lang="nb-NO" dirty="0"/>
          </a:p>
          <a:p>
            <a:pPr marL="0" indent="0">
              <a:buFontTx/>
              <a:buNone/>
            </a:pPr>
            <a:r>
              <a:rPr lang="nb-NO" dirty="0"/>
              <a:t>Helseplattformen skal innføres i kommunen fra oktober 2025. </a:t>
            </a:r>
          </a:p>
          <a:p>
            <a:pPr marL="0" indent="0">
              <a:buFontTx/>
              <a:buNone/>
            </a:pPr>
            <a:endParaRPr lang="nb-NO" dirty="0"/>
          </a:p>
        </p:txBody>
      </p:sp>
      <p:sp>
        <p:nvSpPr>
          <p:cNvPr id="4" name="Plassholder for lysbildenummer 3"/>
          <p:cNvSpPr>
            <a:spLocks noGrp="1"/>
          </p:cNvSpPr>
          <p:nvPr>
            <p:ph type="sldNum" sz="quarter" idx="5"/>
          </p:nvPr>
        </p:nvSpPr>
        <p:spPr/>
        <p:txBody>
          <a:bodyPr/>
          <a:lstStyle/>
          <a:p>
            <a:fld id="{0BEA2956-149E-46DA-8593-BD2AFE15B19A}" type="slidenum">
              <a:rPr lang="nb-NO" smtClean="0"/>
              <a:t>8</a:t>
            </a:fld>
            <a:endParaRPr lang="nb-NO"/>
          </a:p>
        </p:txBody>
      </p:sp>
    </p:spTree>
    <p:extLst>
      <p:ext uri="{BB962C8B-B14F-4D97-AF65-F5344CB8AC3E}">
        <p14:creationId xmlns:p14="http://schemas.microsoft.com/office/powerpoint/2010/main" val="234484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Tema vi ser på her er:</a:t>
            </a:r>
          </a:p>
          <a:p>
            <a:pPr marL="171450" indent="-171450">
              <a:buFontTx/>
              <a:buChar char="-"/>
            </a:pPr>
            <a:r>
              <a:rPr lang="nb-NO" dirty="0"/>
              <a:t>Klima og miljø</a:t>
            </a:r>
          </a:p>
          <a:p>
            <a:pPr marL="171450" indent="-171450">
              <a:buFontTx/>
              <a:buChar char="-"/>
            </a:pPr>
            <a:r>
              <a:rPr lang="nb-NO" dirty="0"/>
              <a:t>Planarbeid</a:t>
            </a:r>
          </a:p>
          <a:p>
            <a:pPr marL="171450" indent="-171450">
              <a:buFontTx/>
              <a:buChar char="-"/>
            </a:pPr>
            <a:r>
              <a:rPr lang="nb-NO" dirty="0"/>
              <a:t>Vedlikeholdsetterslep</a:t>
            </a:r>
          </a:p>
          <a:p>
            <a:pPr marL="171450" indent="-171450">
              <a:buFontTx/>
              <a:buChar char="-"/>
            </a:pPr>
            <a:r>
              <a:rPr lang="nb-NO" dirty="0"/>
              <a:t>Næring, skog- og landbruk </a:t>
            </a:r>
          </a:p>
          <a:p>
            <a:pPr marL="171450" indent="-171450">
              <a:buFontTx/>
              <a:buChar char="-"/>
            </a:pPr>
            <a:endParaRPr lang="nb-NO" dirty="0"/>
          </a:p>
          <a:p>
            <a:pPr marL="171450" indent="-171450">
              <a:buFontTx/>
              <a:buChar char="-"/>
            </a:pPr>
            <a:endParaRPr lang="nb-NO" dirty="0"/>
          </a:p>
          <a:p>
            <a:pPr marL="0" indent="0">
              <a:buFontTx/>
              <a:buNone/>
            </a:pPr>
            <a:r>
              <a:rPr lang="nb-NO" dirty="0"/>
              <a:t>Kommunebarometeret viser at kommunen scorer rødt på klima og miljø. Samtidig, som nevnt tidligere, viser rapporten fra bærekraft i norske kommuner at Nærøysund er rangert som nr. 100 av landets kommuner der. </a:t>
            </a:r>
          </a:p>
          <a:p>
            <a:pPr marL="0" indent="0">
              <a:buFontTx/>
              <a:buNone/>
            </a:pPr>
            <a:endParaRPr lang="nb-NO" dirty="0"/>
          </a:p>
          <a:p>
            <a:pPr marL="0" indent="0">
              <a:buFontTx/>
              <a:buNone/>
            </a:pPr>
            <a:r>
              <a:rPr lang="nb-NO" dirty="0"/>
              <a:t>Statistikk viser at utslippet i kommunen har økt i perioden 2009 til 2022, og at det er sjøfart som står for den høyeste andelen utslipp i 2022, etterfulgt av jordbruk. </a:t>
            </a:r>
          </a:p>
          <a:p>
            <a:pPr marL="0" indent="0">
              <a:buFontTx/>
              <a:buNone/>
            </a:pPr>
            <a:endParaRPr lang="nb-NO" dirty="0"/>
          </a:p>
          <a:p>
            <a:pPr marL="0" indent="0">
              <a:buFontTx/>
              <a:buNone/>
            </a:pPr>
            <a:r>
              <a:rPr lang="nb-NO" dirty="0"/>
              <a:t>På vann og avløp scorer kommunen på gult nivå i kommunebarometeret. En av variablene som derimot havner på rødt nivå under kategorien er brudd i vannleveranser, snitt timer per år per innbygger. </a:t>
            </a:r>
          </a:p>
          <a:p>
            <a:pPr marL="0" indent="0">
              <a:buFontTx/>
              <a:buNone/>
            </a:pPr>
            <a:endParaRPr lang="nb-NO" dirty="0"/>
          </a:p>
          <a:p>
            <a:pPr marL="0" indent="0">
              <a:buFontTx/>
              <a:buNone/>
            </a:pPr>
            <a:r>
              <a:rPr lang="nb-NO" dirty="0"/>
              <a:t>Saksbehandling kommer på gult nivå i kommunebarometeret og variabelen for gjennomsnittlig saksbehandlingstid for byggesaker med tre ukers frist havner på grønt nivå. </a:t>
            </a:r>
          </a:p>
        </p:txBody>
      </p:sp>
      <p:sp>
        <p:nvSpPr>
          <p:cNvPr id="4" name="Plassholder for lysbildenummer 3"/>
          <p:cNvSpPr>
            <a:spLocks noGrp="1"/>
          </p:cNvSpPr>
          <p:nvPr>
            <p:ph type="sldNum" sz="quarter" idx="5"/>
          </p:nvPr>
        </p:nvSpPr>
        <p:spPr/>
        <p:txBody>
          <a:bodyPr/>
          <a:lstStyle/>
          <a:p>
            <a:fld id="{0BEA2956-149E-46DA-8593-BD2AFE15B19A}" type="slidenum">
              <a:rPr lang="nb-NO" smtClean="0"/>
              <a:t>9</a:t>
            </a:fld>
            <a:endParaRPr lang="nb-NO"/>
          </a:p>
        </p:txBody>
      </p:sp>
    </p:spTree>
    <p:extLst>
      <p:ext uri="{BB962C8B-B14F-4D97-AF65-F5344CB8AC3E}">
        <p14:creationId xmlns:p14="http://schemas.microsoft.com/office/powerpoint/2010/main" val="343111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Viser oversikt over eierskapene som kommunen har og eierandel. Kommunen har en eierskapsmelding som går fra 2023-2027. Det som må huskes på er at det er ny valgperiode og eierskapsmelding skal vedtas i inneværende periode også. Mener denne er vedtatt i den forrige perioden. </a:t>
            </a:r>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0BEA2956-149E-46DA-8593-BD2AFE15B19A}" type="slidenum">
              <a:rPr lang="nb-NO" smtClean="0"/>
              <a:t>10</a:t>
            </a:fld>
            <a:endParaRPr lang="nb-NO"/>
          </a:p>
        </p:txBody>
      </p:sp>
    </p:spTree>
    <p:extLst>
      <p:ext uri="{BB962C8B-B14F-4D97-AF65-F5344CB8AC3E}">
        <p14:creationId xmlns:p14="http://schemas.microsoft.com/office/powerpoint/2010/main" val="279275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529E1E2E-E8F5-B745-A2F4-F05A16C8C91E}" type="datetimeFigureOut">
              <a:rPr lang="nb-NO" smtClean="0"/>
              <a:t>06.06.2024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19755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29E1E2E-E8F5-B745-A2F4-F05A16C8C91E}" type="datetimeFigureOut">
              <a:rPr lang="nb-NO" smtClean="0"/>
              <a:t>06.06.2024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4234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29E1E2E-E8F5-B745-A2F4-F05A16C8C91E}" type="datetimeFigureOut">
              <a:rPr lang="nb-NO" smtClean="0"/>
              <a:t>06.06.2024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84544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29E1E2E-E8F5-B745-A2F4-F05A16C8C91E}" type="datetimeFigureOut">
              <a:rPr lang="nb-NO" smtClean="0"/>
              <a:t>06.06.2024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146915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529E1E2E-E8F5-B745-A2F4-F05A16C8C91E}" type="datetimeFigureOut">
              <a:rPr lang="nb-NO" smtClean="0"/>
              <a:t>06.06.2024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110780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29E1E2E-E8F5-B745-A2F4-F05A16C8C91E}" type="datetimeFigureOut">
              <a:rPr lang="nb-NO" smtClean="0"/>
              <a:t>06.06.2024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12430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29E1E2E-E8F5-B745-A2F4-F05A16C8C91E}" type="datetimeFigureOut">
              <a:rPr lang="nb-NO" smtClean="0"/>
              <a:t>06.06.2024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184159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29E1E2E-E8F5-B745-A2F4-F05A16C8C91E}" type="datetimeFigureOut">
              <a:rPr lang="nb-NO" smtClean="0"/>
              <a:t>06.06.2024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21220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29E1E2E-E8F5-B745-A2F4-F05A16C8C91E}" type="datetimeFigureOut">
              <a:rPr lang="nb-NO" smtClean="0"/>
              <a:t>06.06.2024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181837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29E1E2E-E8F5-B745-A2F4-F05A16C8C91E}" type="datetimeFigureOut">
              <a:rPr lang="nb-NO" smtClean="0"/>
              <a:t>06.06.2024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65113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29E1E2E-E8F5-B745-A2F4-F05A16C8C91E}" type="datetimeFigureOut">
              <a:rPr lang="nb-NO" smtClean="0"/>
              <a:t>06.06.2024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AB144FB-8BA6-AB46-9F76-D11B3B5E8EC7}" type="slidenum">
              <a:rPr lang="nb-NO" smtClean="0"/>
              <a:t>‹#›</a:t>
            </a:fld>
            <a:endParaRPr lang="nb-NO"/>
          </a:p>
        </p:txBody>
      </p:sp>
    </p:spTree>
    <p:extLst>
      <p:ext uri="{BB962C8B-B14F-4D97-AF65-F5344CB8AC3E}">
        <p14:creationId xmlns:p14="http://schemas.microsoft.com/office/powerpoint/2010/main" val="213432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E1E2E-E8F5-B745-A2F4-F05A16C8C91E}" type="datetimeFigureOut">
              <a:rPr lang="nb-NO" smtClean="0"/>
              <a:t>06.06.2024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144FB-8BA6-AB46-9F76-D11B3B5E8EC7}" type="slidenum">
              <a:rPr lang="nb-NO" smtClean="0"/>
              <a:t>‹#›</a:t>
            </a:fld>
            <a:endParaRPr lang="nb-NO"/>
          </a:p>
        </p:txBody>
      </p:sp>
    </p:spTree>
    <p:extLst>
      <p:ext uri="{BB962C8B-B14F-4D97-AF65-F5344CB8AC3E}">
        <p14:creationId xmlns:p14="http://schemas.microsoft.com/office/powerpoint/2010/main" val="208614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hart" Target="../charts/char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A5D8"/>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EEF3E866-1142-4E84-85A1-7A45F2B289AA}"/>
              </a:ext>
            </a:extLst>
          </p:cNvPr>
          <p:cNvPicPr>
            <a:picLocks noChangeAspect="1"/>
          </p:cNvPicPr>
          <p:nvPr/>
        </p:nvPicPr>
        <p:blipFill>
          <a:blip r:embed="rId2"/>
          <a:srcRect/>
          <a:stretch/>
        </p:blipFill>
        <p:spPr>
          <a:xfrm>
            <a:off x="3975273" y="1122363"/>
            <a:ext cx="8216727" cy="5735637"/>
          </a:xfrm>
          <a:prstGeom prst="rect">
            <a:avLst/>
          </a:prstGeom>
        </p:spPr>
      </p:pic>
      <p:pic>
        <p:nvPicPr>
          <p:cNvPr id="3" name="Bilde 2" descr="Et bilde som inneholder tekst, utklipp&#10;&#10;Automatisk generert beskrivelse">
            <a:extLst>
              <a:ext uri="{FF2B5EF4-FFF2-40B4-BE49-F238E27FC236}">
                <a16:creationId xmlns:a16="http://schemas.microsoft.com/office/drawing/2014/main" id="{D1D45448-83EE-4C06-A129-EF2AD450BE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46" y="88268"/>
            <a:ext cx="2608580" cy="781050"/>
          </a:xfrm>
          <a:prstGeom prst="rect">
            <a:avLst/>
          </a:prstGeom>
          <a:noFill/>
          <a:ln>
            <a:noFill/>
          </a:ln>
        </p:spPr>
      </p:pic>
      <p:sp>
        <p:nvSpPr>
          <p:cNvPr id="4" name="Tittel 1">
            <a:extLst>
              <a:ext uri="{FF2B5EF4-FFF2-40B4-BE49-F238E27FC236}">
                <a16:creationId xmlns:a16="http://schemas.microsoft.com/office/drawing/2014/main" id="{E07C3F26-9712-42C9-8718-298692006B20}"/>
              </a:ext>
            </a:extLst>
          </p:cNvPr>
          <p:cNvSpPr txBox="1">
            <a:spLocks/>
          </p:cNvSpPr>
          <p:nvPr/>
        </p:nvSpPr>
        <p:spPr>
          <a:xfrm>
            <a:off x="1028225" y="2036409"/>
            <a:ext cx="8705322" cy="781050"/>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5400" b="1">
                <a:solidFill>
                  <a:schemeClr val="bg1"/>
                </a:solidFill>
                <a:latin typeface="Abadi Extra Light" panose="020B0204020104020204" pitchFamily="34" charset="0"/>
                <a:ea typeface="Arial" charset="0"/>
                <a:cs typeface="Arial" charset="0"/>
              </a:rPr>
              <a:t>Risiko og vesentlighetsanalyse - faktagrunnlag</a:t>
            </a:r>
          </a:p>
        </p:txBody>
      </p:sp>
      <p:sp>
        <p:nvSpPr>
          <p:cNvPr id="5" name="Undertittel 2">
            <a:extLst>
              <a:ext uri="{FF2B5EF4-FFF2-40B4-BE49-F238E27FC236}">
                <a16:creationId xmlns:a16="http://schemas.microsoft.com/office/drawing/2014/main" id="{668B6F19-95BA-42B1-8B91-1ABE23F84702}"/>
              </a:ext>
            </a:extLst>
          </p:cNvPr>
          <p:cNvSpPr txBox="1">
            <a:spLocks/>
          </p:cNvSpPr>
          <p:nvPr/>
        </p:nvSpPr>
        <p:spPr>
          <a:xfrm>
            <a:off x="1158854" y="2945654"/>
            <a:ext cx="5699146" cy="12719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b-NO">
                <a:solidFill>
                  <a:schemeClr val="bg1"/>
                </a:solidFill>
                <a:latin typeface="Abadi Extra Light" panose="020B0204020104020204" pitchFamily="34" charset="0"/>
                <a:ea typeface="Arial" charset="0"/>
                <a:cs typeface="Arial" charset="0"/>
              </a:rPr>
              <a:t>Nærøysund kommune, 26. april 2024</a:t>
            </a:r>
          </a:p>
          <a:p>
            <a:pPr marL="0" indent="0">
              <a:buNone/>
            </a:pPr>
            <a:r>
              <a:rPr lang="nb-NO">
                <a:solidFill>
                  <a:schemeClr val="bg1"/>
                </a:solidFill>
                <a:latin typeface="Abadi Extra Light" panose="020B0204020104020204" pitchFamily="34" charset="0"/>
                <a:ea typeface="Arial" charset="0"/>
                <a:cs typeface="Arial" charset="0"/>
              </a:rPr>
              <a:t>Hanne Marit Ulseth Bjerkan </a:t>
            </a:r>
          </a:p>
        </p:txBody>
      </p:sp>
    </p:spTree>
    <p:extLst>
      <p:ext uri="{BB962C8B-B14F-4D97-AF65-F5344CB8AC3E}">
        <p14:creationId xmlns:p14="http://schemas.microsoft.com/office/powerpoint/2010/main" val="18723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8714EA-4A1C-FD26-5D3F-4E7F5B227DCB}"/>
              </a:ext>
            </a:extLst>
          </p:cNvPr>
          <p:cNvSpPr>
            <a:spLocks noGrp="1"/>
          </p:cNvSpPr>
          <p:nvPr>
            <p:ph type="title"/>
          </p:nvPr>
        </p:nvSpPr>
        <p:spPr/>
        <p:txBody>
          <a:bodyPr/>
          <a:lstStyle/>
          <a:p>
            <a:r>
              <a:rPr lang="nb-NO"/>
              <a:t>Eierskap</a:t>
            </a:r>
          </a:p>
        </p:txBody>
      </p:sp>
      <p:graphicFrame>
        <p:nvGraphicFramePr>
          <p:cNvPr id="7" name="Plassholder for innhold 6">
            <a:extLst>
              <a:ext uri="{FF2B5EF4-FFF2-40B4-BE49-F238E27FC236}">
                <a16:creationId xmlns:a16="http://schemas.microsoft.com/office/drawing/2014/main" id="{B146C0E8-CB4E-FA19-E3F6-83BC72102B5F}"/>
              </a:ext>
            </a:extLst>
          </p:cNvPr>
          <p:cNvGraphicFramePr>
            <a:graphicFrameLocks noGrp="1"/>
          </p:cNvGraphicFramePr>
          <p:nvPr>
            <p:ph idx="1"/>
            <p:extLst>
              <p:ext uri="{D42A27DB-BD31-4B8C-83A1-F6EECF244321}">
                <p14:modId xmlns:p14="http://schemas.microsoft.com/office/powerpoint/2010/main" val="2695021477"/>
              </p:ext>
            </p:extLst>
          </p:nvPr>
        </p:nvGraphicFramePr>
        <p:xfrm>
          <a:off x="970547" y="1820982"/>
          <a:ext cx="6717632" cy="3141520"/>
        </p:xfrm>
        <a:graphic>
          <a:graphicData uri="http://schemas.openxmlformats.org/drawingml/2006/table">
            <a:tbl>
              <a:tblPr>
                <a:tableStyleId>{8EC20E35-A176-4012-BC5E-935CFFF8708E}</a:tableStyleId>
              </a:tblPr>
              <a:tblGrid>
                <a:gridCol w="3314737">
                  <a:extLst>
                    <a:ext uri="{9D8B030D-6E8A-4147-A177-3AD203B41FA5}">
                      <a16:colId xmlns:a16="http://schemas.microsoft.com/office/drawing/2014/main" val="1665659806"/>
                    </a:ext>
                  </a:extLst>
                </a:gridCol>
                <a:gridCol w="1056737">
                  <a:extLst>
                    <a:ext uri="{9D8B030D-6E8A-4147-A177-3AD203B41FA5}">
                      <a16:colId xmlns:a16="http://schemas.microsoft.com/office/drawing/2014/main" val="1912305347"/>
                    </a:ext>
                  </a:extLst>
                </a:gridCol>
                <a:gridCol w="1347537">
                  <a:extLst>
                    <a:ext uri="{9D8B030D-6E8A-4147-A177-3AD203B41FA5}">
                      <a16:colId xmlns:a16="http://schemas.microsoft.com/office/drawing/2014/main" val="1328603832"/>
                    </a:ext>
                  </a:extLst>
                </a:gridCol>
                <a:gridCol w="998621">
                  <a:extLst>
                    <a:ext uri="{9D8B030D-6E8A-4147-A177-3AD203B41FA5}">
                      <a16:colId xmlns:a16="http://schemas.microsoft.com/office/drawing/2014/main" val="95457783"/>
                    </a:ext>
                  </a:extLst>
                </a:gridCol>
              </a:tblGrid>
              <a:tr h="445483">
                <a:tc>
                  <a:txBody>
                    <a:bodyPr/>
                    <a:lstStyle/>
                    <a:p>
                      <a:pPr algn="l" fontAlgn="b"/>
                      <a:r>
                        <a:rPr lang="nb-NO" sz="1400" b="1" u="none" strike="noStrike">
                          <a:effectLst/>
                        </a:rPr>
                        <a:t>Selskap</a:t>
                      </a:r>
                      <a:endParaRPr lang="nb-NO"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b="1" u="none" strike="noStrike">
                          <a:effectLst/>
                        </a:rPr>
                        <a:t>Selskapsform</a:t>
                      </a:r>
                      <a:endParaRPr lang="nb-NO"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b="1" u="none" strike="noStrike">
                          <a:effectLst/>
                        </a:rPr>
                        <a:t>Aktivitet/bransje</a:t>
                      </a:r>
                      <a:endParaRPr lang="nb-NO"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b="1" u="none" strike="noStrike">
                          <a:effectLst/>
                        </a:rPr>
                        <a:t>Eierandel </a:t>
                      </a:r>
                      <a:endParaRPr lang="nb-NO"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320497"/>
                  </a:ext>
                </a:extLst>
              </a:tr>
              <a:tr h="445483">
                <a:tc>
                  <a:txBody>
                    <a:bodyPr/>
                    <a:lstStyle/>
                    <a:p>
                      <a:pPr algn="l" fontAlgn="b"/>
                      <a:r>
                        <a:rPr lang="nb-NO" sz="1400" u="none" strike="noStrike">
                          <a:effectLst/>
                        </a:rPr>
                        <a:t>Interkommunalt Arkiv Trøndelag IKS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IKS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Arkivtjenester</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400" u="none" strike="noStrike">
                          <a:effectLst/>
                        </a:rPr>
                        <a:t>2,67 %</a:t>
                      </a:r>
                      <a:endParaRPr lang="nb-N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5009703"/>
                  </a:ext>
                </a:extLst>
              </a:tr>
              <a:tr h="246123">
                <a:tc>
                  <a:txBody>
                    <a:bodyPr/>
                    <a:lstStyle/>
                    <a:p>
                      <a:pPr algn="l" fontAlgn="b"/>
                      <a:r>
                        <a:rPr lang="nb-NO" sz="1400" u="none" strike="noStrike">
                          <a:effectLst/>
                        </a:rPr>
                        <a:t>Nærøysund Kommunale Boligutleie KF</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KF</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Bolig</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7658166"/>
                  </a:ext>
                </a:extLst>
              </a:tr>
              <a:tr h="246123">
                <a:tc>
                  <a:txBody>
                    <a:bodyPr/>
                    <a:lstStyle/>
                    <a:p>
                      <a:pPr algn="l" fontAlgn="b"/>
                      <a:r>
                        <a:rPr lang="nb-NO" sz="1400" u="none" strike="noStrike">
                          <a:effectLst/>
                        </a:rPr>
                        <a:t>Midt-Norge 110-sentral IKS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IKS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Brannvesen</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400" u="none" strike="noStrike">
                          <a:effectLst/>
                        </a:rPr>
                        <a:t>2,04 %</a:t>
                      </a:r>
                      <a:endParaRPr lang="nb-N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8318406"/>
                  </a:ext>
                </a:extLst>
              </a:tr>
              <a:tr h="246123">
                <a:tc>
                  <a:txBody>
                    <a:bodyPr/>
                    <a:lstStyle/>
                    <a:p>
                      <a:pPr algn="l" fontAlgn="b"/>
                      <a:r>
                        <a:rPr lang="nb-NO" sz="1400" u="none" strike="noStrike">
                          <a:effectLst/>
                        </a:rPr>
                        <a:t>Nærøy Eiendom AS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AS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Eiendom</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400" u="none" strike="noStrike">
                          <a:effectLst/>
                        </a:rPr>
                        <a:t>100,00 %</a:t>
                      </a:r>
                      <a:endParaRPr lang="nb-N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7811821"/>
                  </a:ext>
                </a:extLst>
              </a:tr>
              <a:tr h="246123">
                <a:tc>
                  <a:txBody>
                    <a:bodyPr/>
                    <a:lstStyle/>
                    <a:p>
                      <a:pPr algn="l" fontAlgn="b"/>
                      <a:r>
                        <a:rPr lang="nb-NO" sz="1400" u="none" strike="noStrike">
                          <a:effectLst/>
                        </a:rPr>
                        <a:t>Vikna Byggutleie AS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AS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Eiendom</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400" u="none" strike="noStrike">
                          <a:effectLst/>
                        </a:rPr>
                        <a:t>100,00 %</a:t>
                      </a:r>
                      <a:endParaRPr lang="nb-N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9552173"/>
                  </a:ext>
                </a:extLst>
              </a:tr>
              <a:tr h="246123">
                <a:tc>
                  <a:txBody>
                    <a:bodyPr/>
                    <a:lstStyle/>
                    <a:p>
                      <a:pPr algn="l" fontAlgn="b"/>
                      <a:r>
                        <a:rPr lang="nb-NO" sz="1400" u="none" strike="noStrike">
                          <a:effectLst/>
                        </a:rPr>
                        <a:t>Nord-Trøndelag Elektrisitetsverk AS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AS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Energi</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400" u="none" strike="noStrike">
                          <a:effectLst/>
                        </a:rPr>
                        <a:t>6,41 %</a:t>
                      </a:r>
                      <a:endParaRPr lang="nb-N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2084175"/>
                  </a:ext>
                </a:extLst>
              </a:tr>
              <a:tr h="246123">
                <a:tc>
                  <a:txBody>
                    <a:bodyPr/>
                    <a:lstStyle/>
                    <a:p>
                      <a:pPr algn="l" fontAlgn="b"/>
                      <a:r>
                        <a:rPr lang="nb-NO" sz="1400" u="none" strike="noStrike">
                          <a:effectLst/>
                        </a:rPr>
                        <a:t>Namdal Rehabilitering IKS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IKS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Helse</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400" u="none" strike="noStrike">
                          <a:effectLst/>
                        </a:rPr>
                        <a:t>11,53 %</a:t>
                      </a:r>
                      <a:endParaRPr lang="nb-N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2497767"/>
                  </a:ext>
                </a:extLst>
              </a:tr>
              <a:tr h="250967">
                <a:tc>
                  <a:txBody>
                    <a:bodyPr/>
                    <a:lstStyle/>
                    <a:p>
                      <a:pPr algn="l" fontAlgn="b"/>
                      <a:r>
                        <a:rPr lang="nb-NO" sz="1400" u="none" strike="noStrike">
                          <a:effectLst/>
                        </a:rPr>
                        <a:t>Museet Midt IKS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IKS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Museumsdrift</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400" u="none" strike="noStrike">
                          <a:effectLst/>
                        </a:rPr>
                        <a:t>25,00 %</a:t>
                      </a:r>
                      <a:endParaRPr lang="nb-N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3014163"/>
                  </a:ext>
                </a:extLst>
              </a:tr>
              <a:tr h="276726">
                <a:tc>
                  <a:txBody>
                    <a:bodyPr/>
                    <a:lstStyle/>
                    <a:p>
                      <a:pPr algn="l" fontAlgn="b"/>
                      <a:r>
                        <a:rPr lang="nb-NO" sz="1400" u="none" strike="noStrike">
                          <a:effectLst/>
                        </a:rPr>
                        <a:t>Inam AS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AS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Næringsutvikling</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400" u="none" strike="noStrike">
                          <a:effectLst/>
                        </a:rPr>
                        <a:t>2,57 %</a:t>
                      </a:r>
                      <a:endParaRPr lang="nb-N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5931167"/>
                  </a:ext>
                </a:extLst>
              </a:tr>
              <a:tr h="246123">
                <a:tc>
                  <a:txBody>
                    <a:bodyPr/>
                    <a:lstStyle/>
                    <a:p>
                      <a:pPr algn="l" fontAlgn="b"/>
                      <a:r>
                        <a:rPr lang="nb-NO" sz="1400" u="none" strike="noStrike">
                          <a:effectLst/>
                        </a:rPr>
                        <a:t>Midtre Namdal Avfallsselskap IKS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IKS</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400" u="none" strike="noStrike">
                          <a:effectLst/>
                        </a:rPr>
                        <a:t>Renovasjon</a:t>
                      </a:r>
                      <a:endParaRPr lang="nb-N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400" u="none" strike="noStrike">
                          <a:effectLst/>
                        </a:rPr>
                        <a:t>24,60 %</a:t>
                      </a:r>
                      <a:endParaRPr lang="nb-NO"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9323945"/>
                  </a:ext>
                </a:extLst>
              </a:tr>
            </a:tbl>
          </a:graphicData>
        </a:graphic>
      </p:graphicFrame>
      <p:pic>
        <p:nvPicPr>
          <p:cNvPr id="9" name="Bilde 8">
            <a:extLst>
              <a:ext uri="{FF2B5EF4-FFF2-40B4-BE49-F238E27FC236}">
                <a16:creationId xmlns:a16="http://schemas.microsoft.com/office/drawing/2014/main" id="{04251F1D-7F10-46AC-0A06-49080322518F}"/>
              </a:ext>
            </a:extLst>
          </p:cNvPr>
          <p:cNvPicPr>
            <a:picLocks noChangeAspect="1"/>
          </p:cNvPicPr>
          <p:nvPr/>
        </p:nvPicPr>
        <p:blipFill>
          <a:blip r:embed="rId3"/>
          <a:stretch>
            <a:fillRect/>
          </a:stretch>
        </p:blipFill>
        <p:spPr>
          <a:xfrm>
            <a:off x="8346394" y="1820982"/>
            <a:ext cx="3007406" cy="3141520"/>
          </a:xfrm>
          <a:prstGeom prst="rect">
            <a:avLst/>
          </a:prstGeom>
        </p:spPr>
      </p:pic>
    </p:spTree>
    <p:extLst>
      <p:ext uri="{BB962C8B-B14F-4D97-AF65-F5344CB8AC3E}">
        <p14:creationId xmlns:p14="http://schemas.microsoft.com/office/powerpoint/2010/main" val="362243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FFFB65-D599-4A76-9F6E-743893971B19}"/>
              </a:ext>
            </a:extLst>
          </p:cNvPr>
          <p:cNvSpPr>
            <a:spLocks noGrp="1"/>
          </p:cNvSpPr>
          <p:nvPr>
            <p:ph type="title"/>
          </p:nvPr>
        </p:nvSpPr>
        <p:spPr/>
        <p:txBody>
          <a:bodyPr/>
          <a:lstStyle/>
          <a:p>
            <a:r>
              <a:rPr lang="nb-NO"/>
              <a:t>Hva er risiko- og vesentlighetsanalyse? </a:t>
            </a:r>
          </a:p>
        </p:txBody>
      </p:sp>
      <mc:AlternateContent xmlns:mc="http://schemas.openxmlformats.org/markup-compatibility/2006" xmlns:a14="http://schemas.microsoft.com/office/drawing/2010/main">
        <mc:Choice Requires="a14">
          <p:sp>
            <p:nvSpPr>
              <p:cNvPr id="3" name="Plassholder for innhold 2">
                <a:extLst>
                  <a:ext uri="{FF2B5EF4-FFF2-40B4-BE49-F238E27FC236}">
                    <a16:creationId xmlns:a16="http://schemas.microsoft.com/office/drawing/2014/main" id="{51FDD519-3072-46A7-B65F-79C886602599}"/>
                  </a:ext>
                </a:extLst>
              </p:cNvPr>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lang="nb-NO" i="1" smtClean="0">
                          <a:ln w="0"/>
                          <a:effectLst>
                            <a:outerShdw blurRad="38100" dist="19050" dir="2700000" algn="tl" rotWithShape="0">
                              <a:schemeClr val="dk1">
                                <a:alpha val="40000"/>
                              </a:schemeClr>
                            </a:outerShdw>
                          </a:effectLst>
                          <a:latin typeface="Cambria Math" panose="02040503050406030204" pitchFamily="18" charset="0"/>
                        </a:rPr>
                        <m:t>𝑅𝑖𝑠𝑖𝑘𝑜</m:t>
                      </m:r>
                      <m:r>
                        <a:rPr lang="nb-NO" i="1" smtClean="0">
                          <a:latin typeface="Cambria Math" panose="02040503050406030204" pitchFamily="18" charset="0"/>
                        </a:rPr>
                        <m:t>=</m:t>
                      </m:r>
                      <m:r>
                        <a:rPr lang="nb-NO" i="1" smtClean="0">
                          <a:ln w="0"/>
                          <a:effectLst>
                            <a:outerShdw blurRad="38100" dist="19050" dir="2700000" algn="tl" rotWithShape="0">
                              <a:schemeClr val="dk1">
                                <a:alpha val="40000"/>
                              </a:schemeClr>
                            </a:outerShdw>
                          </a:effectLst>
                          <a:latin typeface="Cambria Math" panose="02040503050406030204" pitchFamily="18" charset="0"/>
                        </a:rPr>
                        <m:t>𝑆𝑎𝑛𝑛𝑠𝑦𝑛𝑙𝑖𝑔𝑒𝑡</m:t>
                      </m:r>
                      <m:r>
                        <a:rPr lang="nb-NO" b="0" i="1" smtClean="0">
                          <a:latin typeface="Cambria Math" panose="02040503050406030204" pitchFamily="18" charset="0"/>
                        </a:rPr>
                        <m:t> </m:t>
                      </m:r>
                      <m:r>
                        <a:rPr lang="nb-NO" b="0" i="1" smtClean="0">
                          <a:latin typeface="Cambria Math" panose="02040503050406030204" pitchFamily="18" charset="0"/>
                          <a:ea typeface="Cambria Math" panose="02040503050406030204" pitchFamily="18" charset="0"/>
                        </a:rPr>
                        <m:t>×</m:t>
                      </m:r>
                      <m:r>
                        <a:rPr lang="nb-NO" i="1" smtClean="0">
                          <a:ln w="0"/>
                          <a:effectLst>
                            <a:outerShdw blurRad="38100" dist="19050" dir="2700000" algn="tl" rotWithShape="0">
                              <a:schemeClr val="dk1">
                                <a:alpha val="40000"/>
                              </a:schemeClr>
                            </a:outerShdw>
                          </a:effectLst>
                          <a:latin typeface="Cambria Math" panose="02040503050406030204" pitchFamily="18" charset="0"/>
                        </a:rPr>
                        <m:t>𝐾𝑜𝑛𝑠𝑒𝑣𝑒𝑛𝑠</m:t>
                      </m:r>
                    </m:oMath>
                  </m:oMathPara>
                </a14:m>
                <a:endParaRPr lang="nb-NO"/>
              </a:p>
              <a:p>
                <a:pPr marL="0" indent="0">
                  <a:buNone/>
                </a:pPr>
                <a:endParaRPr lang="nb-NO"/>
              </a:p>
              <a:p>
                <a:r>
                  <a:rPr lang="nb-NO"/>
                  <a:t>Risiko suppleres med vurdering av vesentlighet</a:t>
                </a:r>
              </a:p>
              <a:p>
                <a:r>
                  <a:rPr lang="nb-NO"/>
                  <a:t>Kategoriseres i rødt, gult og grønt</a:t>
                </a:r>
              </a:p>
              <a:p>
                <a:r>
                  <a:rPr lang="nb-NO"/>
                  <a:t>Gjennomført hvert fjerde år</a:t>
                </a:r>
              </a:p>
              <a:p>
                <a:r>
                  <a:rPr lang="nb-NO"/>
                  <a:t>Grunnlag for:</a:t>
                </a:r>
              </a:p>
              <a:p>
                <a:pPr lvl="1"/>
                <a:r>
                  <a:rPr lang="nb-NO"/>
                  <a:t>Plan for forvaltningsrevisjon</a:t>
                </a:r>
              </a:p>
              <a:p>
                <a:pPr lvl="1"/>
                <a:r>
                  <a:rPr lang="nb-NO"/>
                  <a:t>Plan for eierskapskontroll</a:t>
                </a:r>
              </a:p>
            </p:txBody>
          </p:sp>
        </mc:Choice>
        <mc:Fallback xmlns="">
          <p:sp>
            <p:nvSpPr>
              <p:cNvPr id="3" name="Plassholder for innhold 2">
                <a:extLst>
                  <a:ext uri="{FF2B5EF4-FFF2-40B4-BE49-F238E27FC236}">
                    <a16:creationId xmlns:a16="http://schemas.microsoft.com/office/drawing/2014/main" id="{51FDD519-3072-46A7-B65F-79C886602599}"/>
                  </a:ext>
                </a:extLst>
              </p:cNvPr>
              <p:cNvSpPr>
                <a:spLocks noGrp="1" noRot="1" noChangeAspect="1" noMove="1" noResize="1" noEditPoints="1" noAdjustHandles="1" noChangeArrowheads="1" noChangeShapeType="1" noTextEdit="1"/>
              </p:cNvSpPr>
              <p:nvPr>
                <p:ph idx="1"/>
              </p:nvPr>
            </p:nvSpPr>
            <p:spPr>
              <a:blipFill>
                <a:blip r:embed="rId3"/>
                <a:stretch>
                  <a:fillRect l="-1043" t="-140"/>
                </a:stretch>
              </a:blipFill>
            </p:spPr>
            <p:txBody>
              <a:bodyPr/>
              <a:lstStyle/>
              <a:p>
                <a:r>
                  <a:rPr lang="nb-NO">
                    <a:noFill/>
                  </a:rPr>
                  <a:t> </a:t>
                </a:r>
              </a:p>
            </p:txBody>
          </p:sp>
        </mc:Fallback>
      </mc:AlternateContent>
    </p:spTree>
    <p:extLst>
      <p:ext uri="{BB962C8B-B14F-4D97-AF65-F5344CB8AC3E}">
        <p14:creationId xmlns:p14="http://schemas.microsoft.com/office/powerpoint/2010/main" val="25998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D9BB2E-FA5D-476F-8F64-9EAF559E5B65}"/>
              </a:ext>
            </a:extLst>
          </p:cNvPr>
          <p:cNvSpPr>
            <a:spLocks noGrp="1"/>
          </p:cNvSpPr>
          <p:nvPr>
            <p:ph type="title"/>
          </p:nvPr>
        </p:nvSpPr>
        <p:spPr/>
        <p:txBody>
          <a:bodyPr/>
          <a:lstStyle/>
          <a:p>
            <a:r>
              <a:rPr lang="nb-NO"/>
              <a:t>Revisors risiko- og vesentlighetsanalyse</a:t>
            </a:r>
          </a:p>
        </p:txBody>
      </p:sp>
      <p:sp>
        <p:nvSpPr>
          <p:cNvPr id="3" name="Plassholder for innhold 2">
            <a:extLst>
              <a:ext uri="{FF2B5EF4-FFF2-40B4-BE49-F238E27FC236}">
                <a16:creationId xmlns:a16="http://schemas.microsoft.com/office/drawing/2014/main" id="{3733963F-6FE0-46EE-AF7C-5A3DAE4A84F3}"/>
              </a:ext>
            </a:extLst>
          </p:cNvPr>
          <p:cNvSpPr>
            <a:spLocks noGrp="1"/>
          </p:cNvSpPr>
          <p:nvPr>
            <p:ph idx="1"/>
          </p:nvPr>
        </p:nvSpPr>
        <p:spPr/>
        <p:txBody>
          <a:bodyPr/>
          <a:lstStyle/>
          <a:p>
            <a:r>
              <a:rPr lang="nb-NO"/>
              <a:t>Faktagrunnlag for analysen: </a:t>
            </a:r>
          </a:p>
          <a:p>
            <a:pPr lvl="1"/>
            <a:r>
              <a:rPr lang="nb-NO"/>
              <a:t>Data fra eksterne kilder </a:t>
            </a:r>
          </a:p>
          <a:p>
            <a:pPr lvl="1"/>
            <a:r>
              <a:rPr lang="nb-NO"/>
              <a:t>Skriftlig dokumentasjon</a:t>
            </a:r>
          </a:p>
          <a:p>
            <a:pPr lvl="1"/>
            <a:r>
              <a:rPr lang="nb-NO"/>
              <a:t>Årlig kontaktmøte med kommunen</a:t>
            </a:r>
          </a:p>
          <a:p>
            <a:pPr lvl="1"/>
            <a:r>
              <a:rPr lang="nb-NO"/>
              <a:t>Erfaringer fra revisjonsarbeidet i kommunen</a:t>
            </a:r>
          </a:p>
          <a:p>
            <a:r>
              <a:rPr lang="nb-NO"/>
              <a:t>Generelle risikoer for norske kommuner</a:t>
            </a:r>
          </a:p>
          <a:p>
            <a:r>
              <a:rPr lang="nb-NO"/>
              <a:t>Andre har annen kunnskap</a:t>
            </a:r>
          </a:p>
          <a:p>
            <a:r>
              <a:rPr lang="nb-NO"/>
              <a:t>Revisors analyse er et innspill og må suppleres med data fra andre</a:t>
            </a:r>
          </a:p>
        </p:txBody>
      </p:sp>
      <p:sp>
        <p:nvSpPr>
          <p:cNvPr id="4" name="Ellipse 3">
            <a:extLst>
              <a:ext uri="{FF2B5EF4-FFF2-40B4-BE49-F238E27FC236}">
                <a16:creationId xmlns:a16="http://schemas.microsoft.com/office/drawing/2014/main" id="{FB7FD1A9-6827-A569-E207-8534A11BA589}"/>
              </a:ext>
            </a:extLst>
          </p:cNvPr>
          <p:cNvSpPr/>
          <p:nvPr/>
        </p:nvSpPr>
        <p:spPr>
          <a:xfrm>
            <a:off x="1203158" y="2177717"/>
            <a:ext cx="3669631" cy="577516"/>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233117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0FBDF9-3033-4F5A-A983-B7382BF12185}"/>
              </a:ext>
            </a:extLst>
          </p:cNvPr>
          <p:cNvSpPr>
            <a:spLocks noGrp="1"/>
          </p:cNvSpPr>
          <p:nvPr>
            <p:ph type="title"/>
          </p:nvPr>
        </p:nvSpPr>
        <p:spPr/>
        <p:txBody>
          <a:bodyPr/>
          <a:lstStyle/>
          <a:p>
            <a:r>
              <a:rPr lang="nb-NO"/>
              <a:t>Nærøysund kommune</a:t>
            </a:r>
          </a:p>
        </p:txBody>
      </p:sp>
      <p:pic>
        <p:nvPicPr>
          <p:cNvPr id="5" name="Plassholder for innhold 4">
            <a:extLst>
              <a:ext uri="{FF2B5EF4-FFF2-40B4-BE49-F238E27FC236}">
                <a16:creationId xmlns:a16="http://schemas.microsoft.com/office/drawing/2014/main" id="{8F67A6AE-B341-9768-AF6E-31A64FE547D9}"/>
              </a:ext>
            </a:extLst>
          </p:cNvPr>
          <p:cNvPicPr>
            <a:picLocks noGrp="1" noChangeAspect="1"/>
          </p:cNvPicPr>
          <p:nvPr>
            <p:ph idx="1"/>
          </p:nvPr>
        </p:nvPicPr>
        <p:blipFill>
          <a:blip r:embed="rId3"/>
          <a:stretch>
            <a:fillRect/>
          </a:stretch>
        </p:blipFill>
        <p:spPr>
          <a:xfrm>
            <a:off x="709339" y="1690688"/>
            <a:ext cx="3915321" cy="2762636"/>
          </a:xfrm>
        </p:spPr>
      </p:pic>
      <p:pic>
        <p:nvPicPr>
          <p:cNvPr id="7" name="Bilde 6">
            <a:extLst>
              <a:ext uri="{FF2B5EF4-FFF2-40B4-BE49-F238E27FC236}">
                <a16:creationId xmlns:a16="http://schemas.microsoft.com/office/drawing/2014/main" id="{55D0BD94-0CEA-3792-D0DF-7F3F514E164E}"/>
              </a:ext>
            </a:extLst>
          </p:cNvPr>
          <p:cNvPicPr>
            <a:picLocks noChangeAspect="1"/>
          </p:cNvPicPr>
          <p:nvPr/>
        </p:nvPicPr>
        <p:blipFill rotWithShape="1">
          <a:blip r:embed="rId4"/>
          <a:srcRect t="24640"/>
          <a:stretch/>
        </p:blipFill>
        <p:spPr>
          <a:xfrm>
            <a:off x="6189294" y="1597782"/>
            <a:ext cx="5164506" cy="1660358"/>
          </a:xfrm>
          <a:prstGeom prst="rect">
            <a:avLst/>
          </a:prstGeom>
        </p:spPr>
      </p:pic>
      <p:pic>
        <p:nvPicPr>
          <p:cNvPr id="9" name="Bilde 8">
            <a:extLst>
              <a:ext uri="{FF2B5EF4-FFF2-40B4-BE49-F238E27FC236}">
                <a16:creationId xmlns:a16="http://schemas.microsoft.com/office/drawing/2014/main" id="{FF1C31E0-90B0-9228-0C4A-49DA98C2142B}"/>
              </a:ext>
            </a:extLst>
          </p:cNvPr>
          <p:cNvPicPr>
            <a:picLocks noChangeAspect="1"/>
          </p:cNvPicPr>
          <p:nvPr/>
        </p:nvPicPr>
        <p:blipFill>
          <a:blip r:embed="rId5"/>
          <a:stretch>
            <a:fillRect/>
          </a:stretch>
        </p:blipFill>
        <p:spPr>
          <a:xfrm>
            <a:off x="5043082" y="3556560"/>
            <a:ext cx="6310718" cy="1372705"/>
          </a:xfrm>
          <a:prstGeom prst="rect">
            <a:avLst/>
          </a:prstGeom>
        </p:spPr>
      </p:pic>
      <p:pic>
        <p:nvPicPr>
          <p:cNvPr id="15" name="Bilde 14">
            <a:extLst>
              <a:ext uri="{FF2B5EF4-FFF2-40B4-BE49-F238E27FC236}">
                <a16:creationId xmlns:a16="http://schemas.microsoft.com/office/drawing/2014/main" id="{689D5AD6-130C-0CF6-6ADE-34015D3DB009}"/>
              </a:ext>
            </a:extLst>
          </p:cNvPr>
          <p:cNvPicPr>
            <a:picLocks noChangeAspect="1"/>
          </p:cNvPicPr>
          <p:nvPr/>
        </p:nvPicPr>
        <p:blipFill rotWithShape="1">
          <a:blip r:embed="rId6"/>
          <a:srcRect r="62054" b="76191"/>
          <a:stretch/>
        </p:blipFill>
        <p:spPr>
          <a:xfrm>
            <a:off x="4624660" y="5526106"/>
            <a:ext cx="2732829" cy="453623"/>
          </a:xfrm>
          <a:prstGeom prst="rect">
            <a:avLst/>
          </a:prstGeom>
        </p:spPr>
      </p:pic>
      <p:pic>
        <p:nvPicPr>
          <p:cNvPr id="17" name="Bilde 16">
            <a:extLst>
              <a:ext uri="{FF2B5EF4-FFF2-40B4-BE49-F238E27FC236}">
                <a16:creationId xmlns:a16="http://schemas.microsoft.com/office/drawing/2014/main" id="{22668158-4A55-DF3C-EF48-02F733BF1632}"/>
              </a:ext>
            </a:extLst>
          </p:cNvPr>
          <p:cNvPicPr>
            <a:picLocks noChangeAspect="1"/>
          </p:cNvPicPr>
          <p:nvPr/>
        </p:nvPicPr>
        <p:blipFill>
          <a:blip r:embed="rId7"/>
          <a:stretch>
            <a:fillRect/>
          </a:stretch>
        </p:blipFill>
        <p:spPr>
          <a:xfrm>
            <a:off x="709339" y="4579997"/>
            <a:ext cx="2954092" cy="2005707"/>
          </a:xfrm>
          <a:prstGeom prst="rect">
            <a:avLst/>
          </a:prstGeom>
        </p:spPr>
      </p:pic>
      <p:pic>
        <p:nvPicPr>
          <p:cNvPr id="19" name="Bilde 18">
            <a:extLst>
              <a:ext uri="{FF2B5EF4-FFF2-40B4-BE49-F238E27FC236}">
                <a16:creationId xmlns:a16="http://schemas.microsoft.com/office/drawing/2014/main" id="{A36AD71D-0180-90FA-C28D-03E29388A14A}"/>
              </a:ext>
            </a:extLst>
          </p:cNvPr>
          <p:cNvPicPr>
            <a:picLocks noChangeAspect="1"/>
          </p:cNvPicPr>
          <p:nvPr/>
        </p:nvPicPr>
        <p:blipFill>
          <a:blip r:embed="rId8"/>
          <a:stretch>
            <a:fillRect/>
          </a:stretch>
        </p:blipFill>
        <p:spPr>
          <a:xfrm>
            <a:off x="8314662" y="943677"/>
            <a:ext cx="2324424" cy="504895"/>
          </a:xfrm>
          <a:prstGeom prst="rect">
            <a:avLst/>
          </a:prstGeom>
        </p:spPr>
      </p:pic>
    </p:spTree>
    <p:extLst>
      <p:ext uri="{BB962C8B-B14F-4D97-AF65-F5344CB8AC3E}">
        <p14:creationId xmlns:p14="http://schemas.microsoft.com/office/powerpoint/2010/main" val="206909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46C961-6A08-4338-A6D2-64C8DBEBD4E5}"/>
              </a:ext>
            </a:extLst>
          </p:cNvPr>
          <p:cNvSpPr>
            <a:spLocks noGrp="1"/>
          </p:cNvSpPr>
          <p:nvPr>
            <p:ph type="title"/>
          </p:nvPr>
        </p:nvSpPr>
        <p:spPr/>
        <p:txBody>
          <a:bodyPr/>
          <a:lstStyle/>
          <a:p>
            <a:r>
              <a:rPr lang="nb-NO"/>
              <a:t>Kommuneorganisasjon</a:t>
            </a:r>
          </a:p>
        </p:txBody>
      </p:sp>
      <p:pic>
        <p:nvPicPr>
          <p:cNvPr id="5" name="Plassholder for innhold 4">
            <a:extLst>
              <a:ext uri="{FF2B5EF4-FFF2-40B4-BE49-F238E27FC236}">
                <a16:creationId xmlns:a16="http://schemas.microsoft.com/office/drawing/2014/main" id="{8EF2A8C7-33AF-F3D2-169B-F3CE987BF384}"/>
              </a:ext>
            </a:extLst>
          </p:cNvPr>
          <p:cNvPicPr>
            <a:picLocks noGrp="1" noChangeAspect="1"/>
          </p:cNvPicPr>
          <p:nvPr>
            <p:ph sz="half" idx="1"/>
          </p:nvPr>
        </p:nvPicPr>
        <p:blipFill>
          <a:blip r:embed="rId3"/>
          <a:stretch>
            <a:fillRect/>
          </a:stretch>
        </p:blipFill>
        <p:spPr>
          <a:xfrm>
            <a:off x="5917532" y="1690688"/>
            <a:ext cx="5181600" cy="847305"/>
          </a:xfrm>
        </p:spPr>
      </p:pic>
      <p:pic>
        <p:nvPicPr>
          <p:cNvPr id="11" name="Bilde 10">
            <a:extLst>
              <a:ext uri="{FF2B5EF4-FFF2-40B4-BE49-F238E27FC236}">
                <a16:creationId xmlns:a16="http://schemas.microsoft.com/office/drawing/2014/main" id="{3C4C004A-A8F5-CD60-25E4-FAC122EEAC6F}"/>
              </a:ext>
            </a:extLst>
          </p:cNvPr>
          <p:cNvPicPr>
            <a:picLocks noChangeAspect="1"/>
          </p:cNvPicPr>
          <p:nvPr/>
        </p:nvPicPr>
        <p:blipFill rotWithShape="1">
          <a:blip r:embed="rId4"/>
          <a:srcRect l="5710" r="-459" b="91733"/>
          <a:stretch/>
        </p:blipFill>
        <p:spPr>
          <a:xfrm>
            <a:off x="840557" y="4209380"/>
            <a:ext cx="7752924" cy="566926"/>
          </a:xfrm>
          <a:prstGeom prst="rect">
            <a:avLst/>
          </a:prstGeom>
        </p:spPr>
      </p:pic>
      <p:pic>
        <p:nvPicPr>
          <p:cNvPr id="13" name="Bilde 12">
            <a:extLst>
              <a:ext uri="{FF2B5EF4-FFF2-40B4-BE49-F238E27FC236}">
                <a16:creationId xmlns:a16="http://schemas.microsoft.com/office/drawing/2014/main" id="{0EB6A9F9-9952-BBEE-6187-6C53B2FA2032}"/>
              </a:ext>
            </a:extLst>
          </p:cNvPr>
          <p:cNvPicPr>
            <a:picLocks noChangeAspect="1"/>
          </p:cNvPicPr>
          <p:nvPr/>
        </p:nvPicPr>
        <p:blipFill rotWithShape="1">
          <a:blip r:embed="rId5"/>
          <a:srcRect t="94605"/>
          <a:stretch/>
        </p:blipFill>
        <p:spPr>
          <a:xfrm>
            <a:off x="500739" y="4694379"/>
            <a:ext cx="7752924" cy="369972"/>
          </a:xfrm>
          <a:prstGeom prst="rect">
            <a:avLst/>
          </a:prstGeom>
        </p:spPr>
      </p:pic>
      <p:pic>
        <p:nvPicPr>
          <p:cNvPr id="15" name="Bilde 14">
            <a:extLst>
              <a:ext uri="{FF2B5EF4-FFF2-40B4-BE49-F238E27FC236}">
                <a16:creationId xmlns:a16="http://schemas.microsoft.com/office/drawing/2014/main" id="{B2BAC595-584D-4D60-D742-4734437DA6EB}"/>
              </a:ext>
            </a:extLst>
          </p:cNvPr>
          <p:cNvPicPr>
            <a:picLocks noChangeAspect="1"/>
          </p:cNvPicPr>
          <p:nvPr/>
        </p:nvPicPr>
        <p:blipFill>
          <a:blip r:embed="rId6"/>
          <a:stretch>
            <a:fillRect/>
          </a:stretch>
        </p:blipFill>
        <p:spPr>
          <a:xfrm>
            <a:off x="784410" y="1865903"/>
            <a:ext cx="4667901" cy="2343477"/>
          </a:xfrm>
          <a:prstGeom prst="rect">
            <a:avLst/>
          </a:prstGeom>
        </p:spPr>
      </p:pic>
      <p:pic>
        <p:nvPicPr>
          <p:cNvPr id="17" name="Bilde 16">
            <a:extLst>
              <a:ext uri="{FF2B5EF4-FFF2-40B4-BE49-F238E27FC236}">
                <a16:creationId xmlns:a16="http://schemas.microsoft.com/office/drawing/2014/main" id="{83F35895-B80C-AEFF-5E1E-B534B60E6DA2}"/>
              </a:ext>
            </a:extLst>
          </p:cNvPr>
          <p:cNvPicPr>
            <a:picLocks noChangeAspect="1"/>
          </p:cNvPicPr>
          <p:nvPr/>
        </p:nvPicPr>
        <p:blipFill>
          <a:blip r:embed="rId7"/>
          <a:stretch>
            <a:fillRect/>
          </a:stretch>
        </p:blipFill>
        <p:spPr>
          <a:xfrm>
            <a:off x="5378740" y="2710905"/>
            <a:ext cx="5749845" cy="1325563"/>
          </a:xfrm>
          <a:prstGeom prst="rect">
            <a:avLst/>
          </a:prstGeom>
        </p:spPr>
      </p:pic>
    </p:spTree>
    <p:extLst>
      <p:ext uri="{BB962C8B-B14F-4D97-AF65-F5344CB8AC3E}">
        <p14:creationId xmlns:p14="http://schemas.microsoft.com/office/powerpoint/2010/main" val="40907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A4C900-F180-7FE9-F03D-408C08873850}"/>
              </a:ext>
            </a:extLst>
          </p:cNvPr>
          <p:cNvSpPr>
            <a:spLocks noGrp="1"/>
          </p:cNvSpPr>
          <p:nvPr>
            <p:ph type="title"/>
          </p:nvPr>
        </p:nvSpPr>
        <p:spPr/>
        <p:txBody>
          <a:bodyPr/>
          <a:lstStyle/>
          <a:p>
            <a:r>
              <a:rPr lang="nb-NO"/>
              <a:t>Økonomi</a:t>
            </a:r>
          </a:p>
        </p:txBody>
      </p:sp>
      <p:pic>
        <p:nvPicPr>
          <p:cNvPr id="5" name="Plassholder for innhold 4">
            <a:extLst>
              <a:ext uri="{FF2B5EF4-FFF2-40B4-BE49-F238E27FC236}">
                <a16:creationId xmlns:a16="http://schemas.microsoft.com/office/drawing/2014/main" id="{BE15435B-540A-BF59-78BA-C2F5CDF22507}"/>
              </a:ext>
            </a:extLst>
          </p:cNvPr>
          <p:cNvPicPr>
            <a:picLocks noGrp="1" noChangeAspect="1"/>
          </p:cNvPicPr>
          <p:nvPr>
            <p:ph idx="1"/>
          </p:nvPr>
        </p:nvPicPr>
        <p:blipFill>
          <a:blip r:embed="rId3"/>
          <a:stretch>
            <a:fillRect/>
          </a:stretch>
        </p:blipFill>
        <p:spPr>
          <a:xfrm>
            <a:off x="838201" y="1874889"/>
            <a:ext cx="4113513" cy="860790"/>
          </a:xfrm>
        </p:spPr>
      </p:pic>
      <p:pic>
        <p:nvPicPr>
          <p:cNvPr id="7" name="Bilde 6">
            <a:extLst>
              <a:ext uri="{FF2B5EF4-FFF2-40B4-BE49-F238E27FC236}">
                <a16:creationId xmlns:a16="http://schemas.microsoft.com/office/drawing/2014/main" id="{8703B0F3-0CE5-815A-69DF-6CB4A1B85221}"/>
              </a:ext>
            </a:extLst>
          </p:cNvPr>
          <p:cNvPicPr>
            <a:picLocks noChangeAspect="1"/>
          </p:cNvPicPr>
          <p:nvPr/>
        </p:nvPicPr>
        <p:blipFill>
          <a:blip r:embed="rId4"/>
          <a:stretch>
            <a:fillRect/>
          </a:stretch>
        </p:blipFill>
        <p:spPr>
          <a:xfrm>
            <a:off x="838200" y="4295912"/>
            <a:ext cx="5943600" cy="612322"/>
          </a:xfrm>
          <a:prstGeom prst="rect">
            <a:avLst/>
          </a:prstGeom>
        </p:spPr>
      </p:pic>
      <p:graphicFrame>
        <p:nvGraphicFramePr>
          <p:cNvPr id="8" name="Diagram 7">
            <a:extLst>
              <a:ext uri="{FF2B5EF4-FFF2-40B4-BE49-F238E27FC236}">
                <a16:creationId xmlns:a16="http://schemas.microsoft.com/office/drawing/2014/main" id="{C622CC0C-C948-F999-3514-02A8F225D784}"/>
              </a:ext>
            </a:extLst>
          </p:cNvPr>
          <p:cNvGraphicFramePr>
            <a:graphicFrameLocks/>
          </p:cNvGraphicFramePr>
          <p:nvPr>
            <p:extLst>
              <p:ext uri="{D42A27DB-BD31-4B8C-83A1-F6EECF244321}">
                <p14:modId xmlns:p14="http://schemas.microsoft.com/office/powerpoint/2010/main" val="240115305"/>
              </p:ext>
            </p:extLst>
          </p:nvPr>
        </p:nvGraphicFramePr>
        <p:xfrm>
          <a:off x="6781800" y="1259370"/>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0" name="Bilde 9">
            <a:extLst>
              <a:ext uri="{FF2B5EF4-FFF2-40B4-BE49-F238E27FC236}">
                <a16:creationId xmlns:a16="http://schemas.microsoft.com/office/drawing/2014/main" id="{5956D34D-0CC0-F9B6-5D65-17997EBA24A2}"/>
              </a:ext>
            </a:extLst>
          </p:cNvPr>
          <p:cNvPicPr>
            <a:picLocks noChangeAspect="1"/>
          </p:cNvPicPr>
          <p:nvPr/>
        </p:nvPicPr>
        <p:blipFill>
          <a:blip r:embed="rId6"/>
          <a:stretch>
            <a:fillRect/>
          </a:stretch>
        </p:blipFill>
        <p:spPr>
          <a:xfrm>
            <a:off x="838200" y="2876698"/>
            <a:ext cx="5614454" cy="1285236"/>
          </a:xfrm>
          <a:prstGeom prst="rect">
            <a:avLst/>
          </a:prstGeom>
        </p:spPr>
      </p:pic>
      <p:pic>
        <p:nvPicPr>
          <p:cNvPr id="12" name="Bilde 11">
            <a:extLst>
              <a:ext uri="{FF2B5EF4-FFF2-40B4-BE49-F238E27FC236}">
                <a16:creationId xmlns:a16="http://schemas.microsoft.com/office/drawing/2014/main" id="{63ADAD81-1A2D-E7DB-B163-FD456D0411CF}"/>
              </a:ext>
            </a:extLst>
          </p:cNvPr>
          <p:cNvPicPr>
            <a:picLocks noChangeAspect="1"/>
          </p:cNvPicPr>
          <p:nvPr/>
        </p:nvPicPr>
        <p:blipFill>
          <a:blip r:embed="rId7"/>
          <a:stretch>
            <a:fillRect/>
          </a:stretch>
        </p:blipFill>
        <p:spPr>
          <a:xfrm>
            <a:off x="7279105" y="4136548"/>
            <a:ext cx="4476502" cy="1054086"/>
          </a:xfrm>
          <a:prstGeom prst="rect">
            <a:avLst/>
          </a:prstGeom>
        </p:spPr>
      </p:pic>
      <p:pic>
        <p:nvPicPr>
          <p:cNvPr id="14" name="Bilde 13">
            <a:extLst>
              <a:ext uri="{FF2B5EF4-FFF2-40B4-BE49-F238E27FC236}">
                <a16:creationId xmlns:a16="http://schemas.microsoft.com/office/drawing/2014/main" id="{A81F3686-56B3-2A45-0D2C-21DC09BA6269}"/>
              </a:ext>
            </a:extLst>
          </p:cNvPr>
          <p:cNvPicPr>
            <a:picLocks noChangeAspect="1"/>
          </p:cNvPicPr>
          <p:nvPr/>
        </p:nvPicPr>
        <p:blipFill>
          <a:blip r:embed="rId8"/>
          <a:stretch>
            <a:fillRect/>
          </a:stretch>
        </p:blipFill>
        <p:spPr>
          <a:xfrm>
            <a:off x="1826581" y="5042212"/>
            <a:ext cx="4626073" cy="1081789"/>
          </a:xfrm>
          <a:prstGeom prst="rect">
            <a:avLst/>
          </a:prstGeom>
        </p:spPr>
      </p:pic>
    </p:spTree>
    <p:extLst>
      <p:ext uri="{BB962C8B-B14F-4D97-AF65-F5344CB8AC3E}">
        <p14:creationId xmlns:p14="http://schemas.microsoft.com/office/powerpoint/2010/main" val="271513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38AA41-4936-F8EC-B02B-424CDD04C3D8}"/>
              </a:ext>
            </a:extLst>
          </p:cNvPr>
          <p:cNvSpPr>
            <a:spLocks noGrp="1"/>
          </p:cNvSpPr>
          <p:nvPr>
            <p:ph type="title"/>
          </p:nvPr>
        </p:nvSpPr>
        <p:spPr/>
        <p:txBody>
          <a:bodyPr/>
          <a:lstStyle/>
          <a:p>
            <a:r>
              <a:rPr lang="nb-NO"/>
              <a:t>Oppvekst</a:t>
            </a:r>
          </a:p>
        </p:txBody>
      </p:sp>
      <p:pic>
        <p:nvPicPr>
          <p:cNvPr id="4" name="Plassholder for innhold 3" descr="Et bilde som inneholder tekst, skjermbilde, nummer, Font&#10;&#10;Automatisk generert beskrivelse">
            <a:extLst>
              <a:ext uri="{FF2B5EF4-FFF2-40B4-BE49-F238E27FC236}">
                <a16:creationId xmlns:a16="http://schemas.microsoft.com/office/drawing/2014/main" id="{2CD6FC19-1E1C-62DE-7FA7-AA4857ABEA0E}"/>
              </a:ext>
            </a:extLst>
          </p:cNvPr>
          <p:cNvPicPr>
            <a:picLocks noGrp="1" noChangeAspect="1"/>
          </p:cNvPicPr>
          <p:nvPr>
            <p:ph idx="1"/>
          </p:nvPr>
        </p:nvPicPr>
        <p:blipFill rotWithShape="1">
          <a:blip r:embed="rId3"/>
          <a:srcRect t="18342" r="14" b="60490"/>
          <a:stretch/>
        </p:blipFill>
        <p:spPr bwMode="auto">
          <a:xfrm>
            <a:off x="743360" y="1852863"/>
            <a:ext cx="4153493" cy="488328"/>
          </a:xfrm>
          <a:prstGeom prst="rect">
            <a:avLst/>
          </a:prstGeom>
          <a:ln>
            <a:noFill/>
          </a:ln>
          <a:extLst>
            <a:ext uri="{53640926-AAD7-44D8-BBD7-CCE9431645EC}">
              <a14:shadowObscured xmlns:a14="http://schemas.microsoft.com/office/drawing/2010/main"/>
            </a:ext>
          </a:extLst>
        </p:spPr>
      </p:pic>
      <p:pic>
        <p:nvPicPr>
          <p:cNvPr id="5" name="Bilde 4" descr="Et bilde som inneholder tekst, skjermbilde, nummer, Font&#10;&#10;Automatisk generert beskrivelse">
            <a:extLst>
              <a:ext uri="{FF2B5EF4-FFF2-40B4-BE49-F238E27FC236}">
                <a16:creationId xmlns:a16="http://schemas.microsoft.com/office/drawing/2014/main" id="{DDD43A6F-A4DA-9F60-87C3-C219AD88D51A}"/>
              </a:ext>
            </a:extLst>
          </p:cNvPr>
          <p:cNvPicPr>
            <a:picLocks noChangeAspect="1"/>
          </p:cNvPicPr>
          <p:nvPr/>
        </p:nvPicPr>
        <p:blipFill rotWithShape="1">
          <a:blip r:embed="rId3"/>
          <a:srcRect t="58741"/>
          <a:stretch/>
        </p:blipFill>
        <p:spPr bwMode="auto">
          <a:xfrm>
            <a:off x="743360" y="2341191"/>
            <a:ext cx="4153493" cy="951674"/>
          </a:xfrm>
          <a:prstGeom prst="rect">
            <a:avLst/>
          </a:prstGeom>
          <a:ln>
            <a:noFill/>
          </a:ln>
          <a:extLst>
            <a:ext uri="{53640926-AAD7-44D8-BBD7-CCE9431645EC}">
              <a14:shadowObscured xmlns:a14="http://schemas.microsoft.com/office/drawing/2010/main"/>
            </a:ext>
          </a:extLst>
        </p:spPr>
      </p:pic>
      <p:graphicFrame>
        <p:nvGraphicFramePr>
          <p:cNvPr id="8" name="Diagram 7">
            <a:extLst>
              <a:ext uri="{FF2B5EF4-FFF2-40B4-BE49-F238E27FC236}">
                <a16:creationId xmlns:a16="http://schemas.microsoft.com/office/drawing/2014/main" id="{897323ED-60E4-1CF7-E949-E6C3BF18B96B}"/>
              </a:ext>
            </a:extLst>
          </p:cNvPr>
          <p:cNvGraphicFramePr>
            <a:graphicFrameLocks/>
          </p:cNvGraphicFramePr>
          <p:nvPr>
            <p:extLst>
              <p:ext uri="{D42A27DB-BD31-4B8C-83A1-F6EECF244321}">
                <p14:modId xmlns:p14="http://schemas.microsoft.com/office/powerpoint/2010/main" val="2225122849"/>
              </p:ext>
            </p:extLst>
          </p:nvPr>
        </p:nvGraphicFramePr>
        <p:xfrm>
          <a:off x="534106" y="3649126"/>
          <a:ext cx="4572000" cy="255069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Bilde 9">
            <a:extLst>
              <a:ext uri="{FF2B5EF4-FFF2-40B4-BE49-F238E27FC236}">
                <a16:creationId xmlns:a16="http://schemas.microsoft.com/office/drawing/2014/main" id="{0B29900E-8F28-A983-8AFC-D5B400DDB99D}"/>
              </a:ext>
            </a:extLst>
          </p:cNvPr>
          <p:cNvPicPr>
            <a:picLocks noChangeAspect="1"/>
          </p:cNvPicPr>
          <p:nvPr/>
        </p:nvPicPr>
        <p:blipFill>
          <a:blip r:embed="rId5"/>
          <a:stretch>
            <a:fillRect/>
          </a:stretch>
        </p:blipFill>
        <p:spPr>
          <a:xfrm rot="2846023">
            <a:off x="4613988" y="1516973"/>
            <a:ext cx="3317626" cy="431818"/>
          </a:xfrm>
          <a:prstGeom prst="rect">
            <a:avLst/>
          </a:prstGeom>
        </p:spPr>
      </p:pic>
      <p:pic>
        <p:nvPicPr>
          <p:cNvPr id="14" name="Bilde 13">
            <a:extLst>
              <a:ext uri="{FF2B5EF4-FFF2-40B4-BE49-F238E27FC236}">
                <a16:creationId xmlns:a16="http://schemas.microsoft.com/office/drawing/2014/main" id="{0300E2FC-D9E5-38C1-B5BD-7B6BDDE25EA0}"/>
              </a:ext>
            </a:extLst>
          </p:cNvPr>
          <p:cNvPicPr>
            <a:picLocks noChangeAspect="1"/>
          </p:cNvPicPr>
          <p:nvPr/>
        </p:nvPicPr>
        <p:blipFill>
          <a:blip r:embed="rId6"/>
          <a:stretch>
            <a:fillRect/>
          </a:stretch>
        </p:blipFill>
        <p:spPr>
          <a:xfrm>
            <a:off x="6096000" y="3292866"/>
            <a:ext cx="4034589" cy="2400508"/>
          </a:xfrm>
          <a:prstGeom prst="rect">
            <a:avLst/>
          </a:prstGeom>
        </p:spPr>
      </p:pic>
      <p:pic>
        <p:nvPicPr>
          <p:cNvPr id="7" name="Bilde 6">
            <a:extLst>
              <a:ext uri="{FF2B5EF4-FFF2-40B4-BE49-F238E27FC236}">
                <a16:creationId xmlns:a16="http://schemas.microsoft.com/office/drawing/2014/main" id="{82E358BE-7F4C-9E93-0731-D8154F5C816F}"/>
              </a:ext>
            </a:extLst>
          </p:cNvPr>
          <p:cNvPicPr>
            <a:picLocks noChangeAspect="1"/>
          </p:cNvPicPr>
          <p:nvPr/>
        </p:nvPicPr>
        <p:blipFill>
          <a:blip r:embed="rId7"/>
          <a:stretch>
            <a:fillRect/>
          </a:stretch>
        </p:blipFill>
        <p:spPr>
          <a:xfrm>
            <a:off x="7808528" y="474280"/>
            <a:ext cx="4201406" cy="3255509"/>
          </a:xfrm>
          <a:prstGeom prst="rect">
            <a:avLst/>
          </a:prstGeom>
        </p:spPr>
      </p:pic>
    </p:spTree>
    <p:extLst>
      <p:ext uri="{BB962C8B-B14F-4D97-AF65-F5344CB8AC3E}">
        <p14:creationId xmlns:p14="http://schemas.microsoft.com/office/powerpoint/2010/main" val="323522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8B76BE-3693-3287-8137-D62CF0F61BC9}"/>
              </a:ext>
            </a:extLst>
          </p:cNvPr>
          <p:cNvSpPr>
            <a:spLocks noGrp="1"/>
          </p:cNvSpPr>
          <p:nvPr>
            <p:ph type="title"/>
          </p:nvPr>
        </p:nvSpPr>
        <p:spPr/>
        <p:txBody>
          <a:bodyPr/>
          <a:lstStyle/>
          <a:p>
            <a:r>
              <a:rPr lang="nb-NO"/>
              <a:t>Velferd, helse og omsorg</a:t>
            </a:r>
          </a:p>
        </p:txBody>
      </p:sp>
      <p:pic>
        <p:nvPicPr>
          <p:cNvPr id="5" name="Plassholder for innhold 4">
            <a:extLst>
              <a:ext uri="{FF2B5EF4-FFF2-40B4-BE49-F238E27FC236}">
                <a16:creationId xmlns:a16="http://schemas.microsoft.com/office/drawing/2014/main" id="{5BC09ED0-625D-18D7-CE33-FAB5FB13BD8A}"/>
              </a:ext>
            </a:extLst>
          </p:cNvPr>
          <p:cNvPicPr>
            <a:picLocks noGrp="1" noChangeAspect="1"/>
          </p:cNvPicPr>
          <p:nvPr>
            <p:ph idx="1"/>
          </p:nvPr>
        </p:nvPicPr>
        <p:blipFill>
          <a:blip r:embed="rId3"/>
          <a:stretch>
            <a:fillRect/>
          </a:stretch>
        </p:blipFill>
        <p:spPr>
          <a:xfrm>
            <a:off x="6745348" y="1368601"/>
            <a:ext cx="4267201" cy="1405338"/>
          </a:xfrm>
        </p:spPr>
      </p:pic>
      <p:pic>
        <p:nvPicPr>
          <p:cNvPr id="6" name="Bilde 5" descr="Et bilde som inneholder tekst, skjermbilde, nummer, meny&#10;&#10;Automatisk generert beskrivelse">
            <a:extLst>
              <a:ext uri="{FF2B5EF4-FFF2-40B4-BE49-F238E27FC236}">
                <a16:creationId xmlns:a16="http://schemas.microsoft.com/office/drawing/2014/main" id="{9B6788FD-8488-4689-AB5A-37CA86D970C4}"/>
              </a:ext>
            </a:extLst>
          </p:cNvPr>
          <p:cNvPicPr>
            <a:picLocks noChangeAspect="1"/>
          </p:cNvPicPr>
          <p:nvPr/>
        </p:nvPicPr>
        <p:blipFill rotWithShape="1">
          <a:blip r:embed="rId4"/>
          <a:srcRect t="15724" b="76480"/>
          <a:stretch/>
        </p:blipFill>
        <p:spPr bwMode="auto">
          <a:xfrm>
            <a:off x="838200" y="2010298"/>
            <a:ext cx="3958749" cy="441553"/>
          </a:xfrm>
          <a:prstGeom prst="rect">
            <a:avLst/>
          </a:prstGeom>
          <a:ln>
            <a:noFill/>
          </a:ln>
          <a:extLst>
            <a:ext uri="{53640926-AAD7-44D8-BBD7-CCE9431645EC}">
              <a14:shadowObscured xmlns:a14="http://schemas.microsoft.com/office/drawing/2010/main"/>
            </a:ext>
          </a:extLst>
        </p:spPr>
      </p:pic>
      <p:pic>
        <p:nvPicPr>
          <p:cNvPr id="7" name="Bilde 6" descr="Et bilde som inneholder tekst, skjermbilde, nummer, meny&#10;&#10;Automatisk generert beskrivelse">
            <a:extLst>
              <a:ext uri="{FF2B5EF4-FFF2-40B4-BE49-F238E27FC236}">
                <a16:creationId xmlns:a16="http://schemas.microsoft.com/office/drawing/2014/main" id="{780B52A8-B9E0-5A4D-2E02-52A9D70DEAC0}"/>
              </a:ext>
            </a:extLst>
          </p:cNvPr>
          <p:cNvPicPr>
            <a:picLocks noChangeAspect="1"/>
          </p:cNvPicPr>
          <p:nvPr/>
        </p:nvPicPr>
        <p:blipFill rotWithShape="1">
          <a:blip r:embed="rId4"/>
          <a:srcRect t="39244" b="53364"/>
          <a:stretch/>
        </p:blipFill>
        <p:spPr bwMode="auto">
          <a:xfrm>
            <a:off x="838200" y="2451851"/>
            <a:ext cx="3958749" cy="418714"/>
          </a:xfrm>
          <a:prstGeom prst="rect">
            <a:avLst/>
          </a:prstGeom>
          <a:ln>
            <a:noFill/>
          </a:ln>
          <a:extLst>
            <a:ext uri="{53640926-AAD7-44D8-BBD7-CCE9431645EC}">
              <a14:shadowObscured xmlns:a14="http://schemas.microsoft.com/office/drawing/2010/main"/>
            </a:ext>
          </a:extLst>
        </p:spPr>
      </p:pic>
      <p:pic>
        <p:nvPicPr>
          <p:cNvPr id="8" name="Bilde 7" descr="Et bilde som inneholder tekst, skjermbilde, nummer, meny&#10;&#10;Automatisk generert beskrivelse">
            <a:extLst>
              <a:ext uri="{FF2B5EF4-FFF2-40B4-BE49-F238E27FC236}">
                <a16:creationId xmlns:a16="http://schemas.microsoft.com/office/drawing/2014/main" id="{DC078EB7-7D09-E845-40C0-ECCB58667A80}"/>
              </a:ext>
            </a:extLst>
          </p:cNvPr>
          <p:cNvPicPr>
            <a:picLocks noChangeAspect="1"/>
          </p:cNvPicPr>
          <p:nvPr/>
        </p:nvPicPr>
        <p:blipFill rotWithShape="1">
          <a:blip r:embed="rId4"/>
          <a:srcRect t="46640" b="45704"/>
          <a:stretch/>
        </p:blipFill>
        <p:spPr bwMode="auto">
          <a:xfrm>
            <a:off x="838200" y="2869907"/>
            <a:ext cx="3958749" cy="433432"/>
          </a:xfrm>
          <a:prstGeom prst="rect">
            <a:avLst/>
          </a:prstGeom>
          <a:ln>
            <a:noFill/>
          </a:ln>
          <a:extLst>
            <a:ext uri="{53640926-AAD7-44D8-BBD7-CCE9431645EC}">
              <a14:shadowObscured xmlns:a14="http://schemas.microsoft.com/office/drawing/2010/main"/>
            </a:ext>
          </a:extLst>
        </p:spPr>
      </p:pic>
      <p:pic>
        <p:nvPicPr>
          <p:cNvPr id="10" name="Bilde 9">
            <a:extLst>
              <a:ext uri="{FF2B5EF4-FFF2-40B4-BE49-F238E27FC236}">
                <a16:creationId xmlns:a16="http://schemas.microsoft.com/office/drawing/2014/main" id="{134CF79E-5C6E-6442-76BA-9777BEA48BDC}"/>
              </a:ext>
            </a:extLst>
          </p:cNvPr>
          <p:cNvPicPr>
            <a:picLocks noChangeAspect="1"/>
          </p:cNvPicPr>
          <p:nvPr/>
        </p:nvPicPr>
        <p:blipFill>
          <a:blip r:embed="rId5"/>
          <a:stretch>
            <a:fillRect/>
          </a:stretch>
        </p:blipFill>
        <p:spPr>
          <a:xfrm>
            <a:off x="6011778" y="2870565"/>
            <a:ext cx="3048894" cy="3246021"/>
          </a:xfrm>
          <a:prstGeom prst="rect">
            <a:avLst/>
          </a:prstGeom>
        </p:spPr>
      </p:pic>
      <p:pic>
        <p:nvPicPr>
          <p:cNvPr id="12" name="Bilde 11">
            <a:extLst>
              <a:ext uri="{FF2B5EF4-FFF2-40B4-BE49-F238E27FC236}">
                <a16:creationId xmlns:a16="http://schemas.microsoft.com/office/drawing/2014/main" id="{AFE069CF-6512-74B6-B73B-3D6016C0CC74}"/>
              </a:ext>
            </a:extLst>
          </p:cNvPr>
          <p:cNvPicPr>
            <a:picLocks noChangeAspect="1"/>
          </p:cNvPicPr>
          <p:nvPr/>
        </p:nvPicPr>
        <p:blipFill>
          <a:blip r:embed="rId6"/>
          <a:stretch>
            <a:fillRect/>
          </a:stretch>
        </p:blipFill>
        <p:spPr>
          <a:xfrm>
            <a:off x="685440" y="3565809"/>
            <a:ext cx="4335479" cy="727365"/>
          </a:xfrm>
          <a:prstGeom prst="rect">
            <a:avLst/>
          </a:prstGeom>
        </p:spPr>
      </p:pic>
      <p:pic>
        <p:nvPicPr>
          <p:cNvPr id="14" name="Bilde 13">
            <a:extLst>
              <a:ext uri="{FF2B5EF4-FFF2-40B4-BE49-F238E27FC236}">
                <a16:creationId xmlns:a16="http://schemas.microsoft.com/office/drawing/2014/main" id="{5DE38E57-5FF8-3676-FBAC-929AD0A9AC0D}"/>
              </a:ext>
            </a:extLst>
          </p:cNvPr>
          <p:cNvPicPr>
            <a:picLocks noChangeAspect="1"/>
          </p:cNvPicPr>
          <p:nvPr/>
        </p:nvPicPr>
        <p:blipFill>
          <a:blip r:embed="rId7"/>
          <a:stretch>
            <a:fillRect/>
          </a:stretch>
        </p:blipFill>
        <p:spPr>
          <a:xfrm>
            <a:off x="685440" y="4326972"/>
            <a:ext cx="3291391" cy="1102966"/>
          </a:xfrm>
          <a:prstGeom prst="rect">
            <a:avLst/>
          </a:prstGeom>
        </p:spPr>
      </p:pic>
      <p:pic>
        <p:nvPicPr>
          <p:cNvPr id="16" name="Bilde 15">
            <a:extLst>
              <a:ext uri="{FF2B5EF4-FFF2-40B4-BE49-F238E27FC236}">
                <a16:creationId xmlns:a16="http://schemas.microsoft.com/office/drawing/2014/main" id="{AE631201-DAEE-602E-E61C-8A8E549B1099}"/>
              </a:ext>
            </a:extLst>
          </p:cNvPr>
          <p:cNvPicPr>
            <a:picLocks noChangeAspect="1"/>
          </p:cNvPicPr>
          <p:nvPr/>
        </p:nvPicPr>
        <p:blipFill>
          <a:blip r:embed="rId8"/>
          <a:stretch>
            <a:fillRect/>
          </a:stretch>
        </p:blipFill>
        <p:spPr>
          <a:xfrm>
            <a:off x="1816719" y="5407132"/>
            <a:ext cx="3787452" cy="924138"/>
          </a:xfrm>
          <a:prstGeom prst="rect">
            <a:avLst/>
          </a:prstGeom>
        </p:spPr>
      </p:pic>
    </p:spTree>
    <p:extLst>
      <p:ext uri="{BB962C8B-B14F-4D97-AF65-F5344CB8AC3E}">
        <p14:creationId xmlns:p14="http://schemas.microsoft.com/office/powerpoint/2010/main" val="417924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530EC4-4739-7FEA-C91A-AE18047028EE}"/>
              </a:ext>
            </a:extLst>
          </p:cNvPr>
          <p:cNvSpPr>
            <a:spLocks noGrp="1"/>
          </p:cNvSpPr>
          <p:nvPr>
            <p:ph type="title"/>
          </p:nvPr>
        </p:nvSpPr>
        <p:spPr/>
        <p:txBody>
          <a:bodyPr/>
          <a:lstStyle/>
          <a:p>
            <a:r>
              <a:rPr lang="nb-NO"/>
              <a:t>Teknisk</a:t>
            </a:r>
          </a:p>
        </p:txBody>
      </p:sp>
      <p:pic>
        <p:nvPicPr>
          <p:cNvPr id="4" name="Plassholder for innhold 3" descr="Et bilde som inneholder tekst, skjermbilde, nummer, meny&#10;&#10;Automatisk generert beskrivelse">
            <a:extLst>
              <a:ext uri="{FF2B5EF4-FFF2-40B4-BE49-F238E27FC236}">
                <a16:creationId xmlns:a16="http://schemas.microsoft.com/office/drawing/2014/main" id="{745624D2-A7ED-F9F6-6635-8FF9E48417BB}"/>
              </a:ext>
            </a:extLst>
          </p:cNvPr>
          <p:cNvPicPr>
            <a:picLocks noGrp="1" noChangeAspect="1"/>
          </p:cNvPicPr>
          <p:nvPr>
            <p:ph idx="1"/>
          </p:nvPr>
        </p:nvPicPr>
        <p:blipFill rotWithShape="1">
          <a:blip r:embed="rId3"/>
          <a:srcRect t="62321" b="29507"/>
          <a:stretch/>
        </p:blipFill>
        <p:spPr bwMode="auto">
          <a:xfrm>
            <a:off x="838200" y="1879428"/>
            <a:ext cx="3866147" cy="439518"/>
          </a:xfrm>
          <a:prstGeom prst="rect">
            <a:avLst/>
          </a:prstGeom>
          <a:ln>
            <a:noFill/>
          </a:ln>
          <a:extLst>
            <a:ext uri="{53640926-AAD7-44D8-BBD7-CCE9431645EC}">
              <a14:shadowObscured xmlns:a14="http://schemas.microsoft.com/office/drawing/2010/main"/>
            </a:ext>
          </a:extLst>
        </p:spPr>
      </p:pic>
      <p:pic>
        <p:nvPicPr>
          <p:cNvPr id="5" name="Bilde 4" descr="Et bilde som inneholder tekst, skjermbilde, nummer, meny&#10;&#10;Automatisk generert beskrivelse">
            <a:extLst>
              <a:ext uri="{FF2B5EF4-FFF2-40B4-BE49-F238E27FC236}">
                <a16:creationId xmlns:a16="http://schemas.microsoft.com/office/drawing/2014/main" id="{584B0F25-BE31-7547-0488-4607D787DF2F}"/>
              </a:ext>
            </a:extLst>
          </p:cNvPr>
          <p:cNvPicPr>
            <a:picLocks noChangeAspect="1"/>
          </p:cNvPicPr>
          <p:nvPr/>
        </p:nvPicPr>
        <p:blipFill rotWithShape="1">
          <a:blip r:embed="rId3"/>
          <a:srcRect t="78249" b="13577"/>
          <a:stretch/>
        </p:blipFill>
        <p:spPr bwMode="auto">
          <a:xfrm>
            <a:off x="838200" y="2318947"/>
            <a:ext cx="3866147" cy="439674"/>
          </a:xfrm>
          <a:prstGeom prst="rect">
            <a:avLst/>
          </a:prstGeom>
          <a:ln>
            <a:noFill/>
          </a:ln>
          <a:extLst>
            <a:ext uri="{53640926-AAD7-44D8-BBD7-CCE9431645EC}">
              <a14:shadowObscured xmlns:a14="http://schemas.microsoft.com/office/drawing/2010/main"/>
            </a:ext>
          </a:extLst>
        </p:spPr>
      </p:pic>
      <p:pic>
        <p:nvPicPr>
          <p:cNvPr id="7" name="Bilde 6">
            <a:extLst>
              <a:ext uri="{FF2B5EF4-FFF2-40B4-BE49-F238E27FC236}">
                <a16:creationId xmlns:a16="http://schemas.microsoft.com/office/drawing/2014/main" id="{2BACA33D-8D68-C962-7A9C-695F6D68B517}"/>
              </a:ext>
            </a:extLst>
          </p:cNvPr>
          <p:cNvPicPr>
            <a:picLocks noChangeAspect="1"/>
          </p:cNvPicPr>
          <p:nvPr/>
        </p:nvPicPr>
        <p:blipFill>
          <a:blip r:embed="rId4"/>
          <a:stretch>
            <a:fillRect/>
          </a:stretch>
        </p:blipFill>
        <p:spPr>
          <a:xfrm>
            <a:off x="7003180" y="1117702"/>
            <a:ext cx="4787768" cy="1145971"/>
          </a:xfrm>
          <a:prstGeom prst="rect">
            <a:avLst/>
          </a:prstGeom>
        </p:spPr>
      </p:pic>
      <p:pic>
        <p:nvPicPr>
          <p:cNvPr id="9" name="Bilde 8">
            <a:extLst>
              <a:ext uri="{FF2B5EF4-FFF2-40B4-BE49-F238E27FC236}">
                <a16:creationId xmlns:a16="http://schemas.microsoft.com/office/drawing/2014/main" id="{E712E0DA-E6DA-CC71-E082-9A6356CB35A0}"/>
              </a:ext>
            </a:extLst>
          </p:cNvPr>
          <p:cNvPicPr>
            <a:picLocks noChangeAspect="1"/>
          </p:cNvPicPr>
          <p:nvPr/>
        </p:nvPicPr>
        <p:blipFill>
          <a:blip r:embed="rId5"/>
          <a:stretch>
            <a:fillRect/>
          </a:stretch>
        </p:blipFill>
        <p:spPr>
          <a:xfrm>
            <a:off x="9203084" y="2923794"/>
            <a:ext cx="2743583" cy="1533739"/>
          </a:xfrm>
          <a:prstGeom prst="rect">
            <a:avLst/>
          </a:prstGeom>
        </p:spPr>
      </p:pic>
      <p:pic>
        <p:nvPicPr>
          <p:cNvPr id="11" name="Bilde 10">
            <a:extLst>
              <a:ext uri="{FF2B5EF4-FFF2-40B4-BE49-F238E27FC236}">
                <a16:creationId xmlns:a16="http://schemas.microsoft.com/office/drawing/2014/main" id="{274312F4-AD17-CD10-BAB1-CC4C23AAEAD2}"/>
              </a:ext>
            </a:extLst>
          </p:cNvPr>
          <p:cNvPicPr>
            <a:picLocks noChangeAspect="1"/>
          </p:cNvPicPr>
          <p:nvPr/>
        </p:nvPicPr>
        <p:blipFill>
          <a:blip r:embed="rId6"/>
          <a:stretch>
            <a:fillRect/>
          </a:stretch>
        </p:blipFill>
        <p:spPr>
          <a:xfrm>
            <a:off x="5323019" y="2923794"/>
            <a:ext cx="3360322" cy="2491072"/>
          </a:xfrm>
          <a:prstGeom prst="rect">
            <a:avLst/>
          </a:prstGeom>
        </p:spPr>
      </p:pic>
      <p:pic>
        <p:nvPicPr>
          <p:cNvPr id="13" name="Bilde 12">
            <a:extLst>
              <a:ext uri="{FF2B5EF4-FFF2-40B4-BE49-F238E27FC236}">
                <a16:creationId xmlns:a16="http://schemas.microsoft.com/office/drawing/2014/main" id="{128A3013-1931-9B9B-30A4-648EF73797A1}"/>
              </a:ext>
            </a:extLst>
          </p:cNvPr>
          <p:cNvPicPr>
            <a:picLocks noChangeAspect="1"/>
          </p:cNvPicPr>
          <p:nvPr/>
        </p:nvPicPr>
        <p:blipFill>
          <a:blip r:embed="rId7"/>
          <a:stretch>
            <a:fillRect/>
          </a:stretch>
        </p:blipFill>
        <p:spPr>
          <a:xfrm>
            <a:off x="838200" y="3713492"/>
            <a:ext cx="3661611" cy="1050956"/>
          </a:xfrm>
          <a:prstGeom prst="rect">
            <a:avLst/>
          </a:prstGeom>
        </p:spPr>
      </p:pic>
      <p:pic>
        <p:nvPicPr>
          <p:cNvPr id="15" name="Bilde 14">
            <a:extLst>
              <a:ext uri="{FF2B5EF4-FFF2-40B4-BE49-F238E27FC236}">
                <a16:creationId xmlns:a16="http://schemas.microsoft.com/office/drawing/2014/main" id="{858A8CED-E1C7-B12D-3F9B-968708A15C28}"/>
              </a:ext>
            </a:extLst>
          </p:cNvPr>
          <p:cNvPicPr>
            <a:picLocks noChangeAspect="1"/>
          </p:cNvPicPr>
          <p:nvPr/>
        </p:nvPicPr>
        <p:blipFill>
          <a:blip r:embed="rId8"/>
          <a:stretch>
            <a:fillRect/>
          </a:stretch>
        </p:blipFill>
        <p:spPr>
          <a:xfrm>
            <a:off x="838200" y="2721968"/>
            <a:ext cx="3866147" cy="447260"/>
          </a:xfrm>
          <a:prstGeom prst="rect">
            <a:avLst/>
          </a:prstGeom>
        </p:spPr>
      </p:pic>
      <p:pic>
        <p:nvPicPr>
          <p:cNvPr id="17" name="Bilde 16">
            <a:extLst>
              <a:ext uri="{FF2B5EF4-FFF2-40B4-BE49-F238E27FC236}">
                <a16:creationId xmlns:a16="http://schemas.microsoft.com/office/drawing/2014/main" id="{C5BD6056-E787-2E50-A403-D905C86A248B}"/>
              </a:ext>
            </a:extLst>
          </p:cNvPr>
          <p:cNvPicPr>
            <a:picLocks noChangeAspect="1"/>
          </p:cNvPicPr>
          <p:nvPr/>
        </p:nvPicPr>
        <p:blipFill>
          <a:blip r:embed="rId9"/>
          <a:stretch>
            <a:fillRect/>
          </a:stretch>
        </p:blipFill>
        <p:spPr>
          <a:xfrm>
            <a:off x="838201" y="5003797"/>
            <a:ext cx="3643318" cy="1050957"/>
          </a:xfrm>
          <a:prstGeom prst="rect">
            <a:avLst/>
          </a:prstGeom>
        </p:spPr>
      </p:pic>
    </p:spTree>
    <p:extLst>
      <p:ext uri="{BB962C8B-B14F-4D97-AF65-F5344CB8AC3E}">
        <p14:creationId xmlns:p14="http://schemas.microsoft.com/office/powerpoint/2010/main" val="165932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pres" id="{D1DFBF9B-D5E3-4475-9887-F7E930162249}" vid="{72F71460-6D15-423D-BECC-19F75BF908D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3668B9E58049A4A8687ABD204958ED2" ma:contentTypeVersion="13" ma:contentTypeDescription="Opprett et nytt dokument." ma:contentTypeScope="" ma:versionID="8794541793602b782fbacc3931f41388">
  <xsd:schema xmlns:xsd="http://www.w3.org/2001/XMLSchema" xmlns:xs="http://www.w3.org/2001/XMLSchema" xmlns:p="http://schemas.microsoft.com/office/2006/metadata/properties" xmlns:ns2="b300170c-8107-4b09-8a2d-46d892a27c25" xmlns:ns3="3d87f1d5-1eb3-4ba9-818b-a993e151179c" targetNamespace="http://schemas.microsoft.com/office/2006/metadata/properties" ma:root="true" ma:fieldsID="7231f343c0d70ca8255403450f34c509" ns2:_="" ns3:_="">
    <xsd:import namespace="b300170c-8107-4b09-8a2d-46d892a27c25"/>
    <xsd:import namespace="3d87f1d5-1eb3-4ba9-818b-a993e15117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00170c-8107-4b09-8a2d-46d892a27c2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14" nillable="true" ma:displayName="Taxonomy Catch All Column" ma:hidden="true" ma:list="{7c71b288-e2af-4ed0-a683-2eab664cf612}" ma:internalName="TaxCatchAll" ma:showField="CatchAllData" ma:web="b300170c-8107-4b09-8a2d-46d892a27c2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d87f1d5-1eb3-4ba9-818b-a993e151179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a8ff8d59-3f4a-4f0b-ae33-53c36b9c762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300170c-8107-4b09-8a2d-46d892a27c25">
      <UserInfo>
        <DisplayName/>
        <AccountId xsi:nil="true"/>
        <AccountType/>
      </UserInfo>
    </SharedWithUsers>
    <TaxCatchAll xmlns="b300170c-8107-4b09-8a2d-46d892a27c25" xsi:nil="true"/>
    <lcf76f155ced4ddcb4097134ff3c332f xmlns="3d87f1d5-1eb3-4ba9-818b-a993e15117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9A3A08-2CB8-46E5-BE19-79F37F41D68E}">
  <ds:schemaRefs>
    <ds:schemaRef ds:uri="3d87f1d5-1eb3-4ba9-818b-a993e151179c"/>
    <ds:schemaRef ds:uri="b300170c-8107-4b09-8a2d-46d892a27c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3194D4-8EDB-4767-9E59-F182F6E3F6AA}">
  <ds:schemaRefs>
    <ds:schemaRef ds:uri="http://schemas.microsoft.com/sharepoint/v3/contenttype/forms"/>
  </ds:schemaRefs>
</ds:datastoreItem>
</file>

<file path=customXml/itemProps3.xml><?xml version="1.0" encoding="utf-8"?>
<ds:datastoreItem xmlns:ds="http://schemas.openxmlformats.org/officeDocument/2006/customXml" ds:itemID="{98B22F2B-E69D-45C3-856C-2FDDF034962E}">
  <ds:schemaRefs>
    <ds:schemaRef ds:uri="3d87f1d5-1eb3-4ba9-818b-a993e151179c"/>
    <ds:schemaRef ds:uri="97e520f6-b2a8-41b3-92fd-563e8f5cc500"/>
    <ds:schemaRef ds:uri="b300170c-8107-4b09-8a2d-46d892a27c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Presentasjon</Template>
  <TotalTime>36</TotalTime>
  <Words>1074</Words>
  <Application>Microsoft Office PowerPoint</Application>
  <PresentationFormat>Widescreen</PresentationFormat>
  <Paragraphs>160</Paragraphs>
  <Slides>10</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Abadi Extra Light</vt:lpstr>
      <vt:lpstr>Arial</vt:lpstr>
      <vt:lpstr>Calibri</vt:lpstr>
      <vt:lpstr>Calibri Light</vt:lpstr>
      <vt:lpstr>Cambria Math</vt:lpstr>
      <vt:lpstr>Office-tema</vt:lpstr>
      <vt:lpstr>PowerPoint-presentasjon</vt:lpstr>
      <vt:lpstr>Hva er risiko- og vesentlighetsanalyse? </vt:lpstr>
      <vt:lpstr>Revisors risiko- og vesentlighetsanalyse</vt:lpstr>
      <vt:lpstr>Nærøysund kommune</vt:lpstr>
      <vt:lpstr>Kommuneorganisasjon</vt:lpstr>
      <vt:lpstr>Økonomi</vt:lpstr>
      <vt:lpstr>Oppvekst</vt:lpstr>
      <vt:lpstr>Velferd, helse og omsorg</vt:lpstr>
      <vt:lpstr>Teknisk</vt:lpstr>
      <vt:lpstr>Eierskap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Hanne Marit Ulseth Bjerkan</dc:creator>
  <cp:lastModifiedBy>Edel Åsjord</cp:lastModifiedBy>
  <cp:revision>4</cp:revision>
  <dcterms:created xsi:type="dcterms:W3CDTF">2024-04-22T07:46:43Z</dcterms:created>
  <dcterms:modified xsi:type="dcterms:W3CDTF">2024-06-05T23:22:31Z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irkelig fellesråd">
    <vt:lpwstr>5;#Revisjonmidtnorge|e98acd92-cecf-4270-8ca6-09a251a982d0</vt:lpwstr>
  </property>
  <property fmtid="{D5CDD505-2E9C-101B-9397-08002B2CF9AE}" pid="3" name="Order">
    <vt:r8>9718300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y fmtid="{D5CDD505-2E9C-101B-9397-08002B2CF9AE}" pid="9" name="ContentTypeId">
    <vt:lpwstr>0x010100C3668B9E58049A4A8687ABD204958ED2</vt:lpwstr>
  </property>
</Properties>
</file>