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4" r:id="rId2"/>
  </p:sldMasterIdLst>
  <p:notesMasterIdLst>
    <p:notesMasterId r:id="rId18"/>
  </p:notesMasterIdLst>
  <p:sldIdLst>
    <p:sldId id="256" r:id="rId3"/>
    <p:sldId id="370" r:id="rId4"/>
    <p:sldId id="358" r:id="rId5"/>
    <p:sldId id="372" r:id="rId6"/>
    <p:sldId id="284" r:id="rId7"/>
    <p:sldId id="361" r:id="rId8"/>
    <p:sldId id="368" r:id="rId9"/>
    <p:sldId id="359" r:id="rId10"/>
    <p:sldId id="369" r:id="rId11"/>
    <p:sldId id="364" r:id="rId12"/>
    <p:sldId id="371" r:id="rId13"/>
    <p:sldId id="363" r:id="rId14"/>
    <p:sldId id="373" r:id="rId15"/>
    <p:sldId id="374" r:id="rId16"/>
    <p:sldId id="375" r:id="rId17"/>
  </p:sldIdLst>
  <p:sldSz cx="9906000" cy="6858000" type="A4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A6C"/>
    <a:srgbClr val="20408E"/>
    <a:srgbClr val="74B96C"/>
    <a:srgbClr val="BCC9E0"/>
    <a:srgbClr val="1C3B84"/>
    <a:srgbClr val="D1E5C2"/>
    <a:srgbClr val="253A22"/>
    <a:srgbClr val="1A2A6C"/>
    <a:srgbClr val="1B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9"/>
    <p:restoredTop sz="84254" autoAdjust="0"/>
  </p:normalViewPr>
  <p:slideViewPr>
    <p:cSldViewPr snapToGrid="0" snapToObjects="1">
      <p:cViewPr varScale="1">
        <p:scale>
          <a:sx n="96" d="100"/>
          <a:sy n="96" d="100"/>
        </p:scale>
        <p:origin x="232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7BDE5-298D-A045-A097-4E8325C97A5C}" type="datetimeFigureOut">
              <a:rPr lang="nb-NO" smtClean="0"/>
              <a:t>17.03.2022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47E47-DEC2-AC4A-B01D-D91EE0DBC9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79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Planlegging i Nærøysund kommune foregår på tre nivåer. Strategisk planlegging – langtidsplan over 12 år, taktisk planlegging med delmål og tiltak, og operativ planlegging – prioriteringer og tiltak – 1 år. </a:t>
            </a:r>
          </a:p>
          <a:p>
            <a:endParaRPr lang="nb-NO" dirty="0"/>
          </a:p>
          <a:p>
            <a:r>
              <a:rPr lang="nb-NO" dirty="0"/>
              <a:t>Under strategisk planlegging så finner vi oversiktsdokument og planstrategi: dette er dokumenter som sikrer tidsriktig revisjon av de strategiske planene. Samfunnet endrer seg med årene og disse to sørger for revisjon av alle planer i kommunen </a:t>
            </a:r>
          </a:p>
          <a:p>
            <a:r>
              <a:rPr lang="nb-NO" dirty="0"/>
              <a:t>Viktigst her er kommuneplanen: Den består av to deler; Samfunnsplanen og arealplanen – i sum utgjør disse to kommuneplanen – derfor samfunnsdel og arealdel.</a:t>
            </a:r>
          </a:p>
          <a:p>
            <a:endParaRPr lang="nb-NO" dirty="0"/>
          </a:p>
          <a:p>
            <a:r>
              <a:rPr lang="nb-NO" dirty="0"/>
              <a:t>Under 4 </a:t>
            </a:r>
            <a:r>
              <a:rPr lang="nb-NO" dirty="0" err="1"/>
              <a:t>årig</a:t>
            </a:r>
            <a:r>
              <a:rPr lang="nb-NO" dirty="0"/>
              <a:t> planlegging kommer temaplaner med tiltak: dette er en tydeliggjøring av samfunnsplanen. Her brytes mål og strategier ned fra et langtidsperspektiv, til et mer konkret nivå. Samfunnsplanen setter </a:t>
            </a:r>
            <a:r>
              <a:rPr lang="nb-NO" dirty="0" err="1"/>
              <a:t>defor</a:t>
            </a:r>
            <a:r>
              <a:rPr lang="nb-NO" dirty="0"/>
              <a:t> kursen for samfunnsutviklingen</a:t>
            </a:r>
          </a:p>
          <a:p>
            <a:r>
              <a:rPr lang="nb-NO" dirty="0"/>
              <a:t>Under operativt nivå så prioriterer man alle tiltak og prioriterer dette opp imot årsbudsjett, investeringsbudsjett og drift. </a:t>
            </a:r>
          </a:p>
          <a:p>
            <a:endParaRPr lang="nb-NO" dirty="0"/>
          </a:p>
          <a:p>
            <a:r>
              <a:rPr lang="nb-NO" dirty="0"/>
              <a:t>Videre rapporteres det tilbake til kommunestyret på måloppnåelse av tiltakene. </a:t>
            </a:r>
          </a:p>
          <a:p>
            <a:endParaRPr lang="nb-NO" dirty="0"/>
          </a:p>
          <a:p>
            <a:r>
              <a:rPr lang="nb-NO" dirty="0"/>
              <a:t>Budskapet med å vise plansystemet er å synliggjøre at planlegging foregår på ulike nivåer, og at kommuneplanen og samfunnsdelen er kommunens øverste styringsdokument.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00D68-A241-4AE4-8C8C-4A34500805E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085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Fra frivillig </a:t>
            </a:r>
            <a:r>
              <a:rPr lang="nb-NO" dirty="0" err="1"/>
              <a:t>norge</a:t>
            </a:r>
            <a:r>
              <a:rPr lang="nb-NO" dirty="0"/>
              <a:t> som har vedtatt </a:t>
            </a:r>
            <a:r>
              <a:rPr lang="nb-NO" dirty="0" err="1"/>
              <a:t>helheltig</a:t>
            </a:r>
            <a:r>
              <a:rPr lang="nb-NO" dirty="0"/>
              <a:t> </a:t>
            </a:r>
            <a:r>
              <a:rPr lang="nb-NO" dirty="0" err="1"/>
              <a:t>frivillighetspolitkk</a:t>
            </a:r>
            <a:r>
              <a:rPr lang="nb-NO" dirty="0"/>
              <a:t> 2017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7E47-DEC2-AC4A-B01D-D91EE0DBC93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397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 dag er det 45000 seniorer i </a:t>
            </a:r>
            <a:r>
              <a:rPr lang="nb-NO" dirty="0" err="1"/>
              <a:t>frivlligheten</a:t>
            </a:r>
            <a:r>
              <a:rPr lang="nb-NO" dirty="0"/>
              <a:t> i 2030 er det 90000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7E47-DEC2-AC4A-B01D-D91EE0DBC93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230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Kort fortalt: Hvem deltar: Likt mellom kjønn, en høyere grad av enslige eldre, og gifte. Minst representert er enslige og samboere, - Relativt få som er negativ, men av de 119 svar som er negativ er trenden høyest blant yngre </a:t>
            </a:r>
            <a:r>
              <a:rPr lang="nb-NO"/>
              <a:t>mennekser</a:t>
            </a:r>
            <a:endParaRPr lang="nb-NO" dirty="0"/>
          </a:p>
          <a:p>
            <a:r>
              <a:rPr lang="nb-NO" dirty="0"/>
              <a:t>Jo høyere utdanningsnivå, jo mer verv har de,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7E47-DEC2-AC4A-B01D-D91EE0DBC93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371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Måten prosenten er regnet ut på tar utgangspunkt i den totale responser ut fra bakgrunn sortering. For eksempel: All respons fra kvinner på undersøkelsen (1426) så har 28,26 % sagt seg uenig i påstanden. Det betyr at det er rundt 72 % kvinner som er positive eller ikke har noen mening, mens det er drøyt 77 % av menn er enige i påstanden eller ikke har noen mening. Merk at det finnes avvik i responsen. Utregningen må derfor beregnes som indikatorer.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7E47-DEC2-AC4A-B01D-D91EE0DBC93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684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 høyrere utdanning, jo mer frivillig til å delta</a:t>
            </a:r>
            <a:r>
              <a:rPr lang="nb-NO" dirty="0"/>
              <a:t> 	</a:t>
            </a:r>
          </a:p>
          <a:p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Flest enker / enkemenn som vil delta i frivillig arbeid</a:t>
            </a:r>
            <a:r>
              <a:rPr lang="nb-NO" dirty="0"/>
              <a:t> </a:t>
            </a:r>
          </a:p>
          <a:p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 ønske blant 40-50 åringer til å delta deretter 60-70 åringer, deretter 50-60 åringer</a:t>
            </a:r>
            <a:r>
              <a:rPr lang="nb-NO" dirty="0"/>
              <a:t> </a:t>
            </a:r>
          </a:p>
          <a:p>
            <a:r>
              <a:rPr lang="nb-NO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Flere kvinner som vil delta i frivillig arbeid</a:t>
            </a:r>
            <a:r>
              <a:rPr lang="nb-NO" dirty="0"/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7E47-DEC2-AC4A-B01D-D91EE0DBC93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870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47E47-DEC2-AC4A-B01D-D91EE0DBC93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388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Introduksjon med kommunevåp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F9A3EC-9DBD-9248-BEE0-64967EFB47A1}"/>
              </a:ext>
            </a:extLst>
          </p:cNvPr>
          <p:cNvSpPr/>
          <p:nvPr userDrawn="1"/>
        </p:nvSpPr>
        <p:spPr>
          <a:xfrm>
            <a:off x="2219324" y="1016000"/>
            <a:ext cx="2507553" cy="53292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8C9A2-8852-FC4C-ABC0-CBB51F0E38CF}"/>
              </a:ext>
            </a:extLst>
          </p:cNvPr>
          <p:cNvSpPr/>
          <p:nvPr userDrawn="1"/>
        </p:nvSpPr>
        <p:spPr>
          <a:xfrm>
            <a:off x="9417050" y="905980"/>
            <a:ext cx="488950" cy="54392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6D8451C4-4CB0-EB43-990A-F04008232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033" y="2020014"/>
            <a:ext cx="2973090" cy="984885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>
              <a:lnSpc>
                <a:spcPct val="100000"/>
              </a:lnSpc>
              <a:defRPr sz="3200">
                <a:solidFill>
                  <a:srgbClr val="20408E"/>
                </a:solidFill>
                <a:latin typeface="+mn-lt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, lorem ipsum dolor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8AF85-97D8-D74E-B853-5BEBD4522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2883" y="1016000"/>
            <a:ext cx="3118160" cy="5005388"/>
          </a:xfrm>
          <a:prstGeom prst="rect">
            <a:avLst/>
          </a:prstGeom>
        </p:spPr>
      </p:pic>
      <p:sp>
        <p:nvSpPr>
          <p:cNvPr id="5" name="Прямоугольник 13">
            <a:extLst>
              <a:ext uri="{FF2B5EF4-FFF2-40B4-BE49-F238E27FC236}">
                <a16:creationId xmlns:a16="http://schemas.microsoft.com/office/drawing/2014/main" id="{9142B0DF-328F-2C4F-81CB-3C2E83D5E628}"/>
              </a:ext>
            </a:extLst>
          </p:cNvPr>
          <p:cNvSpPr/>
          <p:nvPr userDrawn="1"/>
        </p:nvSpPr>
        <p:spPr>
          <a:xfrm>
            <a:off x="1393031" y="1017740"/>
            <a:ext cx="1594485" cy="77941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92F2AF-CB12-7944-83B6-D237F4D3F5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835" y="1693771"/>
            <a:ext cx="1858257" cy="616034"/>
          </a:xfrm>
          <a:prstGeom prst="rect">
            <a:avLst/>
          </a:prstGeom>
        </p:spPr>
      </p:pic>
      <p:sp>
        <p:nvSpPr>
          <p:cNvPr id="11" name="Прямоугольник 13">
            <a:extLst>
              <a:ext uri="{FF2B5EF4-FFF2-40B4-BE49-F238E27FC236}">
                <a16:creationId xmlns:a16="http://schemas.microsoft.com/office/drawing/2014/main" id="{7E3B1A04-5A92-C44B-B981-2B0364A25307}"/>
              </a:ext>
            </a:extLst>
          </p:cNvPr>
          <p:cNvSpPr/>
          <p:nvPr userDrawn="1"/>
        </p:nvSpPr>
        <p:spPr>
          <a:xfrm>
            <a:off x="1393031" y="5943447"/>
            <a:ext cx="1594485" cy="77941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D1749E-BDED-2144-902D-6EDB52DF90FE}"/>
              </a:ext>
            </a:extLst>
          </p:cNvPr>
          <p:cNvSpPr/>
          <p:nvPr userDrawn="1"/>
        </p:nvSpPr>
        <p:spPr>
          <a:xfrm>
            <a:off x="0" y="905980"/>
            <a:ext cx="352425" cy="54392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DFA642D-A35F-8D48-8E17-1200BA9CC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2238" y="3429000"/>
            <a:ext cx="2973387" cy="1728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9674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Tekstkolonne og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FE86C1-C440-D248-9CC3-68A38B53B068}"/>
              </a:ext>
            </a:extLst>
          </p:cNvPr>
          <p:cNvSpPr/>
          <p:nvPr userDrawn="1"/>
        </p:nvSpPr>
        <p:spPr>
          <a:xfrm>
            <a:off x="488950" y="1015999"/>
            <a:ext cx="4928547" cy="4803079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179B6A4E-8121-3E4B-AB16-0E1F5BDE6C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7004" y="1813579"/>
            <a:ext cx="3672536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C43F9042-7056-6341-8BA2-4804C7587D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7004" y="2816054"/>
            <a:ext cx="3672536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lang="nb-NO" sz="1100" b="0" i="0" smtClean="0">
                <a:solidFill>
                  <a:schemeClr val="bg1"/>
                </a:solidFill>
                <a:effectLst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/>
              <a:t>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accusantium</a:t>
            </a:r>
            <a:r>
              <a:rPr lang="nb-NO" dirty="0"/>
              <a:t> </a:t>
            </a: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r>
              <a:rPr lang="nb-NO" dirty="0"/>
              <a:t>, </a:t>
            </a:r>
            <a:r>
              <a:rPr lang="nb-NO" dirty="0" err="1"/>
              <a:t>totam</a:t>
            </a:r>
            <a:r>
              <a:rPr lang="nb-NO" dirty="0"/>
              <a:t> rem </a:t>
            </a:r>
            <a:r>
              <a:rPr lang="nb-NO" dirty="0" err="1"/>
              <a:t>aperiam</a:t>
            </a:r>
            <a:r>
              <a:rPr lang="nb-NO" dirty="0"/>
              <a:t>, </a:t>
            </a:r>
            <a:r>
              <a:rPr lang="nb-NO" dirty="0" err="1"/>
              <a:t>eaque</a:t>
            </a:r>
            <a:r>
              <a:rPr lang="nb-NO" dirty="0"/>
              <a:t> </a:t>
            </a:r>
            <a:r>
              <a:rPr lang="nb-NO" dirty="0" err="1"/>
              <a:t>ipsa</a:t>
            </a:r>
            <a:r>
              <a:rPr lang="nb-NO" dirty="0"/>
              <a:t> </a:t>
            </a:r>
            <a:r>
              <a:rPr lang="nb-NO" dirty="0" err="1"/>
              <a:t>quae</a:t>
            </a:r>
            <a:r>
              <a:rPr lang="nb-NO" dirty="0"/>
              <a:t> ab </a:t>
            </a:r>
            <a:r>
              <a:rPr lang="nb-NO" dirty="0" err="1"/>
              <a:t>illo</a:t>
            </a:r>
            <a:r>
              <a:rPr lang="nb-NO" dirty="0"/>
              <a:t> </a:t>
            </a:r>
            <a:r>
              <a:rPr lang="nb-NO" dirty="0" err="1"/>
              <a:t>inventore</a:t>
            </a:r>
            <a:r>
              <a:rPr lang="nb-NO" dirty="0"/>
              <a:t> </a:t>
            </a:r>
            <a:r>
              <a:rPr lang="nb-NO" dirty="0" err="1"/>
              <a:t>veritatis</a:t>
            </a:r>
            <a:r>
              <a:rPr lang="nb-NO" dirty="0"/>
              <a:t> et </a:t>
            </a:r>
            <a:r>
              <a:rPr lang="nb-NO" dirty="0" err="1"/>
              <a:t>quasi</a:t>
            </a:r>
            <a:r>
              <a:rPr lang="nb-NO" dirty="0"/>
              <a:t> </a:t>
            </a:r>
            <a:r>
              <a:rPr lang="nb-NO" dirty="0" err="1"/>
              <a:t>architecto</a:t>
            </a:r>
            <a:r>
              <a:rPr lang="nb-NO" dirty="0"/>
              <a:t> </a:t>
            </a:r>
            <a:r>
              <a:rPr lang="nb-NO" dirty="0" err="1"/>
              <a:t>beatae</a:t>
            </a:r>
            <a:r>
              <a:rPr lang="nb-NO" dirty="0"/>
              <a:t> vitae dicta sunt </a:t>
            </a:r>
            <a:r>
              <a:rPr lang="nb-NO" dirty="0" err="1"/>
              <a:t>explicabo</a:t>
            </a:r>
            <a:r>
              <a:rPr lang="nb-NO" dirty="0"/>
              <a:t>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odit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fugit</a:t>
            </a:r>
            <a:r>
              <a:rPr lang="nb-NO" dirty="0"/>
              <a:t>, sed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consequuntur</a:t>
            </a:r>
            <a:r>
              <a:rPr lang="nb-NO" dirty="0"/>
              <a:t> </a:t>
            </a:r>
            <a:r>
              <a:rPr lang="nb-NO" dirty="0" err="1"/>
              <a:t>magni</a:t>
            </a:r>
            <a:r>
              <a:rPr lang="nb-NO" dirty="0"/>
              <a:t> </a:t>
            </a:r>
            <a:r>
              <a:rPr lang="nb-NO" dirty="0" err="1"/>
              <a:t>dolores</a:t>
            </a:r>
            <a:r>
              <a:rPr lang="nb-NO" dirty="0"/>
              <a:t> </a:t>
            </a:r>
            <a:r>
              <a:rPr lang="nb-NO" dirty="0" err="1"/>
              <a:t>eos</a:t>
            </a:r>
            <a:r>
              <a:rPr lang="nb-NO" dirty="0"/>
              <a:t>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ratione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sequi</a:t>
            </a:r>
            <a:r>
              <a:rPr lang="nb-NO" dirty="0"/>
              <a:t> </a:t>
            </a:r>
            <a:r>
              <a:rPr lang="nb-NO" dirty="0" err="1"/>
              <a:t>nesciunt</a:t>
            </a:r>
            <a:r>
              <a:rPr lang="nb-NO" dirty="0"/>
              <a:t>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est,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dolorem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, </a:t>
            </a:r>
            <a:r>
              <a:rPr lang="nb-NO" dirty="0" err="1"/>
              <a:t>adipisci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est. 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aut.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aut.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est. 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aut.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nb-NO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11E457-CA5B-0F40-8698-756CC72286BA}"/>
              </a:ext>
            </a:extLst>
          </p:cNvPr>
          <p:cNvSpPr/>
          <p:nvPr userDrawn="1"/>
        </p:nvSpPr>
        <p:spPr>
          <a:xfrm>
            <a:off x="5591331" y="1016000"/>
            <a:ext cx="3825719" cy="4803078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1B580251-A51D-3448-948B-615ADCC4B4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3224" y="1813579"/>
            <a:ext cx="210193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Liste tittel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D7C3E252-A672-6B4E-A80D-634D509F57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3224" y="2584548"/>
            <a:ext cx="2101932" cy="26325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nb-NO" sz="1200" b="0" i="0">
                <a:solidFill>
                  <a:schemeClr val="bg1"/>
                </a:solidFill>
                <a:effectLst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lvl="0"/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endParaRPr lang="nb-NO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6BB69D-4BD3-994F-99AF-219BF6925F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8268BF-87A7-1B48-BCCA-2E44D1819E13}"/>
              </a:ext>
            </a:extLst>
          </p:cNvPr>
          <p:cNvCxnSpPr>
            <a:cxnSpLocks/>
          </p:cNvCxnSpPr>
          <p:nvPr userDrawn="1"/>
        </p:nvCxnSpPr>
        <p:spPr>
          <a:xfrm>
            <a:off x="5813056" y="520872"/>
            <a:ext cx="2171217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0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re tekstkolonner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DF1ADC5-2E0F-2548-B87E-D0939706AFC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88950" y="1016000"/>
            <a:ext cx="2601913" cy="158590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F2DB5410-6908-B947-B42B-1CC620D1E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261" y="2821454"/>
            <a:ext cx="2601913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83A30841-2F08-C443-B3B6-DEF09DC1D6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49199" y="2818909"/>
            <a:ext cx="2601913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C65FF571-9B35-9D4D-A400-58492C10D8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5137" y="2818909"/>
            <a:ext cx="2601913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9CA5D188-45C2-AD45-942C-28C3A380DFF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649198" y="1017246"/>
            <a:ext cx="2601913" cy="158590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283B5D13-3FF8-0942-846D-1A1F7C32EE8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15137" y="1017061"/>
            <a:ext cx="2601913" cy="158590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4701E-DBDF-2B41-BE26-7F652A645736}"/>
              </a:ext>
            </a:extLst>
          </p:cNvPr>
          <p:cNvSpPr/>
          <p:nvPr userDrawn="1"/>
        </p:nvSpPr>
        <p:spPr>
          <a:xfrm>
            <a:off x="488950" y="3405300"/>
            <a:ext cx="2601913" cy="66577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AFCD96E-4F62-1144-A0FF-E182ED9BE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F2AF65A-82C5-8D44-9FA1-5FA426B562AF}"/>
              </a:ext>
            </a:extLst>
          </p:cNvPr>
          <p:cNvSpPr/>
          <p:nvPr userDrawn="1"/>
        </p:nvSpPr>
        <p:spPr>
          <a:xfrm>
            <a:off x="3649198" y="3405300"/>
            <a:ext cx="2601913" cy="66577"/>
          </a:xfrm>
          <a:prstGeom prst="rect">
            <a:avLst/>
          </a:prstGeom>
          <a:solidFill>
            <a:srgbClr val="1C3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72AD804-0A65-C94E-BDCE-627334AC3116}"/>
              </a:ext>
            </a:extLst>
          </p:cNvPr>
          <p:cNvSpPr/>
          <p:nvPr userDrawn="1"/>
        </p:nvSpPr>
        <p:spPr>
          <a:xfrm>
            <a:off x="6815136" y="3395754"/>
            <a:ext cx="2601913" cy="66577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  <p:sp>
        <p:nvSpPr>
          <p:cNvPr id="58" name="Text Placeholder 34">
            <a:extLst>
              <a:ext uri="{FF2B5EF4-FFF2-40B4-BE49-F238E27FC236}">
                <a16:creationId xmlns:a16="http://schemas.microsoft.com/office/drawing/2014/main" id="{4D96C917-F921-C049-AB6B-EC09CCBEFFE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88950" y="3770217"/>
            <a:ext cx="260191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consectr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.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7502102F-B022-744C-9F68-B40A48A60801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3649198" y="3770217"/>
            <a:ext cx="260191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consectr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. </a:t>
            </a:r>
          </a:p>
        </p:txBody>
      </p:sp>
      <p:sp>
        <p:nvSpPr>
          <p:cNvPr id="60" name="Text Placeholder 34">
            <a:extLst>
              <a:ext uri="{FF2B5EF4-FFF2-40B4-BE49-F238E27FC236}">
                <a16:creationId xmlns:a16="http://schemas.microsoft.com/office/drawing/2014/main" id="{7D3957F6-5765-E74E-8038-6C242A29EE2F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6815137" y="3770217"/>
            <a:ext cx="2601913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consectr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.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F4B9CB-BC2D-C544-982E-0255C0782742}"/>
              </a:ext>
            </a:extLst>
          </p:cNvPr>
          <p:cNvCxnSpPr>
            <a:cxnSpLocks/>
          </p:cNvCxnSpPr>
          <p:nvPr userDrawn="1"/>
        </p:nvCxnSpPr>
        <p:spPr>
          <a:xfrm>
            <a:off x="3649198" y="520872"/>
            <a:ext cx="4335075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109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kstkolonne med st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0362310-ED6C-1F4F-BC85-7A743DC4C8D8}"/>
              </a:ext>
            </a:extLst>
          </p:cNvPr>
          <p:cNvSpPr>
            <a:spLocks noGrp="1" noChangeAspect="1"/>
          </p:cNvSpPr>
          <p:nvPr>
            <p:ph type="pic" sz="quarter" idx="93"/>
          </p:nvPr>
        </p:nvSpPr>
        <p:spPr>
          <a:xfrm>
            <a:off x="1125422" y="1219201"/>
            <a:ext cx="3424276" cy="427904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03C0BD98-EAE2-AA4A-9EF0-0F38ADD249FD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4980908" y="1706966"/>
            <a:ext cx="3589055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74B96C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ABEE7C2-E041-3E4A-BEC6-02EA74D6F5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A83DFA3-464B-4B4F-871F-5A9854071D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80908" y="2685457"/>
            <a:ext cx="3678460" cy="2816156"/>
          </a:xfrm>
          <a:prstGeom prst="rect">
            <a:avLst/>
          </a:prstGeom>
        </p:spPr>
        <p:txBody>
          <a:bodyPr wrap="square" l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anim.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367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Lang tekst i 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F582C9-18A9-E34F-87AF-570A4D8323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701CBFC3-03D9-644F-86D2-49E51B4563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950" y="1331224"/>
            <a:ext cx="2706265" cy="110799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74B9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Seksjons 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endParaRPr lang="nb-NO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61BD21-EA4E-2D4E-97E3-D44274C79A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951" y="3860800"/>
            <a:ext cx="2700338" cy="1708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</a:t>
            </a:r>
            <a:endParaRPr lang="nb-NO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37006D5-EFD2-0845-B14E-30AA1FD53F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950" y="2759286"/>
            <a:ext cx="2700338" cy="73866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rgbClr val="20408E"/>
                </a:solidFill>
                <a:effectLst/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E8096C5-E4AE-E949-8611-5507A9D57F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99868" y="1136977"/>
            <a:ext cx="2700338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dolor.</a:t>
            </a:r>
            <a:endParaRPr lang="nb-NO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0D1F350-A37A-C64F-87E0-6C87F448F6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16712" y="1136977"/>
            <a:ext cx="2700338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4491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kstudtrag med bilder og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2">
            <a:extLst>
              <a:ext uri="{FF2B5EF4-FFF2-40B4-BE49-F238E27FC236}">
                <a16:creationId xmlns:a16="http://schemas.microsoft.com/office/drawing/2014/main" id="{F511066C-2044-0946-9043-E50F0B2EE744}"/>
              </a:ext>
            </a:extLst>
          </p:cNvPr>
          <p:cNvSpPr/>
          <p:nvPr userDrawn="1"/>
        </p:nvSpPr>
        <p:spPr>
          <a:xfrm>
            <a:off x="488949" y="1016000"/>
            <a:ext cx="4464051" cy="5329238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" name="Рисунок 4">
            <a:extLst>
              <a:ext uri="{FF2B5EF4-FFF2-40B4-BE49-F238E27FC236}">
                <a16:creationId xmlns:a16="http://schemas.microsoft.com/office/drawing/2014/main" id="{F0E60B72-BC55-E04F-A053-A1A3F240CBF0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xfrm>
            <a:off x="4953002" y="1"/>
            <a:ext cx="1950244" cy="2285999"/>
          </a:xfrm>
          <a:prstGeom prst="rect">
            <a:avLst/>
          </a:prstGeom>
          <a:solidFill>
            <a:schemeClr val="bg1"/>
          </a:solidFill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F424B031-EEE3-114C-AF1F-C6023B8C270B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7335106" y="2057702"/>
            <a:ext cx="1950242" cy="85542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366114F9-C9D7-9449-962E-4EBFC76A3C47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337375" y="3095708"/>
            <a:ext cx="1948960" cy="8535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D9D96183-CA0F-1E44-8512-B887A8BDAE6C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4953001" y="2286001"/>
            <a:ext cx="1950243" cy="2286000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2569B81F-A0C6-4947-B9D9-7A6CC8CEC8AB}"/>
              </a:ext>
            </a:extLst>
          </p:cNvPr>
          <p:cNvSpPr>
            <a:spLocks noGrp="1"/>
          </p:cNvSpPr>
          <p:nvPr>
            <p:ph type="pic" sz="quarter" idx="88"/>
          </p:nvPr>
        </p:nvSpPr>
        <p:spPr>
          <a:xfrm>
            <a:off x="4953002" y="4572000"/>
            <a:ext cx="1950244" cy="2286000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algn="ctr">
              <a:defRPr sz="750"/>
            </a:lvl1pPr>
          </a:lstStyle>
          <a:p>
            <a:endParaRPr lang="en-US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76881CD9-FE67-B241-84C8-93E7A6AC2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674" y="1762955"/>
            <a:ext cx="2973090" cy="1615827"/>
          </a:xfrm>
          <a:prstGeom prst="rect">
            <a:avLst/>
          </a:prstGeom>
        </p:spPr>
        <p:txBody>
          <a:bodyPr tIns="0" bIns="91440" anchor="t" anchorCtr="0">
            <a:spAutoFit/>
          </a:bodyPr>
          <a:lstStyle>
            <a:lvl1pPr>
              <a:lnSpc>
                <a:spcPct val="100000"/>
              </a:lnSpc>
              <a:defRPr sz="3300">
                <a:solidFill>
                  <a:srgbClr val="74B96C"/>
                </a:solidFill>
                <a:latin typeface="+mn-lt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,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26A362C0-0A86-A940-A71C-122328723C80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7337195" y="4131796"/>
            <a:ext cx="1948960" cy="8535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162092CB-F51E-2A46-ABD5-AC56DA83C911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335286" y="5167884"/>
            <a:ext cx="1948960" cy="8535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759EC7-54ED-494D-BC42-89A078FC10D9}"/>
              </a:ext>
            </a:extLst>
          </p:cNvPr>
          <p:cNvSpPr/>
          <p:nvPr userDrawn="1"/>
        </p:nvSpPr>
        <p:spPr>
          <a:xfrm>
            <a:off x="1292674" y="1404994"/>
            <a:ext cx="1017285" cy="54244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C5D37093-9455-F74D-BD79-E38C812DD32D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334004" y="1031527"/>
            <a:ext cx="1950242" cy="85542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1000" b="0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F211E75-2BBA-DF4B-A7F7-982FD1EF2C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2674" y="3565318"/>
            <a:ext cx="304158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479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/>
      <p:bldP spid="1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640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Header og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B77DA-3009-4C47-8552-ECA85F4B2E50}"/>
              </a:ext>
            </a:extLst>
          </p:cNvPr>
          <p:cNvSpPr txBox="1"/>
          <p:nvPr userDrawn="1"/>
        </p:nvSpPr>
        <p:spPr>
          <a:xfrm>
            <a:off x="869950" y="458495"/>
            <a:ext cx="6261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BDE4223-95E6-B748-9F83-F91C6BE79BD9}" type="datetime1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pPr algn="ctr"/>
              <a:t>17.03.2022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37E68C-0639-B645-A5BC-3979FC093EE9}"/>
              </a:ext>
            </a:extLst>
          </p:cNvPr>
          <p:cNvCxnSpPr/>
          <p:nvPr userDrawn="1"/>
        </p:nvCxnSpPr>
        <p:spPr>
          <a:xfrm>
            <a:off x="4889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1969ED-2514-D743-8D7A-5C376C21D83E}"/>
              </a:ext>
            </a:extLst>
          </p:cNvPr>
          <p:cNvCxnSpPr>
            <a:cxnSpLocks/>
          </p:cNvCxnSpPr>
          <p:nvPr userDrawn="1"/>
        </p:nvCxnSpPr>
        <p:spPr>
          <a:xfrm>
            <a:off x="1496122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BC069-D917-1840-8036-5407A8D9F919}"/>
              </a:ext>
            </a:extLst>
          </p:cNvPr>
          <p:cNvCxnSpPr>
            <a:cxnSpLocks/>
          </p:cNvCxnSpPr>
          <p:nvPr userDrawn="1"/>
        </p:nvCxnSpPr>
        <p:spPr>
          <a:xfrm flipV="1">
            <a:off x="3418195" y="520052"/>
            <a:ext cx="5135255" cy="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1BC9DD-62C7-A342-8CEF-C46EEEEAB802}"/>
              </a:ext>
            </a:extLst>
          </p:cNvPr>
          <p:cNvSpPr txBox="1"/>
          <p:nvPr userDrawn="1"/>
        </p:nvSpPr>
        <p:spPr>
          <a:xfrm>
            <a:off x="8656945" y="465673"/>
            <a:ext cx="3001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62B17D9A-61A1-2E48-AA70-6E27211F9DB5}" type="slidenum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‹#›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1FAC-6689-7E43-8260-83498B7BBDB4}"/>
              </a:ext>
            </a:extLst>
          </p:cNvPr>
          <p:cNvCxnSpPr>
            <a:cxnSpLocks/>
          </p:cNvCxnSpPr>
          <p:nvPr userDrawn="1"/>
        </p:nvCxnSpPr>
        <p:spPr>
          <a:xfrm>
            <a:off x="90360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62B87B2-EA67-4B47-920C-C4CF29B84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294" y="423874"/>
            <a:ext cx="1098092" cy="192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117EC5-61B4-9741-995A-C3C55FADE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8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Fil av kommunevå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C794D4-9AA9-9840-90A6-FC7CD95DC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8770" y="1562100"/>
            <a:ext cx="2536190" cy="840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C9C6A-24FF-2140-8F75-E7948E2336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44390" y="1562099"/>
            <a:ext cx="1756410" cy="1635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710C7-1A41-2D44-BF17-CB185B8588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53542" y="4149725"/>
            <a:ext cx="732218" cy="845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2BFF8-046D-924F-9A58-19BDF96161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8770" y="4143905"/>
            <a:ext cx="4815841" cy="8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IInfo ang. redig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9383ACC-D069-5646-990A-B29173FDE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06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nfo ang. skriftype og f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9204A-D7FC-E643-A0CE-C1735AA4FE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51F606-F7BA-0D4A-BF31-AFB61A302DCA}"/>
              </a:ext>
            </a:extLst>
          </p:cNvPr>
          <p:cNvSpPr/>
          <p:nvPr userDrawn="1"/>
        </p:nvSpPr>
        <p:spPr>
          <a:xfrm>
            <a:off x="1082736" y="3738716"/>
            <a:ext cx="1221740" cy="1199044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8AC5C8-F860-4542-BB9E-D735024E8653}"/>
              </a:ext>
            </a:extLst>
          </p:cNvPr>
          <p:cNvSpPr/>
          <p:nvPr userDrawn="1"/>
        </p:nvSpPr>
        <p:spPr>
          <a:xfrm>
            <a:off x="3128317" y="3738224"/>
            <a:ext cx="1199535" cy="1199535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7232B1-12B6-984B-B8DD-5E66B2A95047}"/>
              </a:ext>
            </a:extLst>
          </p:cNvPr>
          <p:cNvSpPr/>
          <p:nvPr userDrawn="1"/>
        </p:nvSpPr>
        <p:spPr>
          <a:xfrm>
            <a:off x="5124261" y="3738224"/>
            <a:ext cx="1199536" cy="119953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C79CE-C60C-5444-9AA5-3AC3F9CB8E3F}"/>
              </a:ext>
            </a:extLst>
          </p:cNvPr>
          <p:cNvSpPr/>
          <p:nvPr userDrawn="1"/>
        </p:nvSpPr>
        <p:spPr>
          <a:xfrm>
            <a:off x="7571935" y="3739123"/>
            <a:ext cx="1198636" cy="11986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A0A183-CEC2-C342-9110-FE19C62CD7EE}"/>
              </a:ext>
            </a:extLst>
          </p:cNvPr>
          <p:cNvCxnSpPr/>
          <p:nvPr userDrawn="1"/>
        </p:nvCxnSpPr>
        <p:spPr>
          <a:xfrm>
            <a:off x="5739581" y="3593592"/>
            <a:ext cx="0" cy="749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43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Lengre tekst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AD73E1-4A14-6047-8ABF-4C8E0A99994E}"/>
              </a:ext>
            </a:extLst>
          </p:cNvPr>
          <p:cNvSpPr/>
          <p:nvPr userDrawn="1"/>
        </p:nvSpPr>
        <p:spPr>
          <a:xfrm>
            <a:off x="454251" y="946564"/>
            <a:ext cx="4365854" cy="4941399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C6DE3DF8-6FC8-5548-AD12-47587AA58C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5158" y="1534401"/>
            <a:ext cx="3312368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20408E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Seksjons 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3526F-FDF5-2742-A157-4A4445267DAB}"/>
              </a:ext>
            </a:extLst>
          </p:cNvPr>
          <p:cNvSpPr/>
          <p:nvPr userDrawn="1"/>
        </p:nvSpPr>
        <p:spPr>
          <a:xfrm rot="10800000">
            <a:off x="1005158" y="1037457"/>
            <a:ext cx="927255" cy="89574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AFEF4F-8AFA-8C49-8CCC-B09E342318C2}"/>
              </a:ext>
            </a:extLst>
          </p:cNvPr>
          <p:cNvSpPr/>
          <p:nvPr userDrawn="1"/>
        </p:nvSpPr>
        <p:spPr>
          <a:xfrm rot="10800000">
            <a:off x="1005158" y="5987138"/>
            <a:ext cx="927255" cy="89574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0926F1-D17A-8646-A890-18192EF49723}"/>
              </a:ext>
            </a:extLst>
          </p:cNvPr>
          <p:cNvCxnSpPr>
            <a:cxnSpLocks/>
          </p:cNvCxnSpPr>
          <p:nvPr userDrawn="1"/>
        </p:nvCxnSpPr>
        <p:spPr>
          <a:xfrm>
            <a:off x="488950" y="6342063"/>
            <a:ext cx="89281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022C3-3995-0744-8EEF-83DC6C8C49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5157" y="3141663"/>
            <a:ext cx="3335068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D9671CC-93DF-AF4B-9A80-8A5AD68D0F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13363" y="1389614"/>
            <a:ext cx="3335068" cy="1862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82AE656-0D14-9D40-8F71-C4C690D05C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13363" y="3484965"/>
            <a:ext cx="3335068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tx2">
                    <a:lumMod val="75000"/>
                  </a:schemeClr>
                </a:solidFill>
                <a:effectLst/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80588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. Kun bunn- og topp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61BFFF96-74FB-024D-9668-64172462CF74}"/>
              </a:ext>
            </a:extLst>
          </p:cNvPr>
          <p:cNvSpPr txBox="1"/>
          <p:nvPr userDrawn="1"/>
        </p:nvSpPr>
        <p:spPr>
          <a:xfrm>
            <a:off x="1152712" y="562999"/>
            <a:ext cx="514039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BDE4223-95E6-B748-9F83-F91C6BE79BD9}" type="datetime1">
              <a:rPr lang="nb-NO" sz="65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pPr algn="ctr"/>
              <a:t>17.03.2022</a:t>
            </a:fld>
            <a:endParaRPr lang="nb-NO" sz="65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36877A00-7CDF-ED48-99E4-314F1280AD1D}"/>
              </a:ext>
            </a:extLst>
          </p:cNvPr>
          <p:cNvCxnSpPr>
            <a:cxnSpLocks/>
          </p:cNvCxnSpPr>
          <p:nvPr userDrawn="1"/>
        </p:nvCxnSpPr>
        <p:spPr>
          <a:xfrm>
            <a:off x="645350" y="620965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2">
            <a:extLst>
              <a:ext uri="{FF2B5EF4-FFF2-40B4-BE49-F238E27FC236}">
                <a16:creationId xmlns:a16="http://schemas.microsoft.com/office/drawing/2014/main" id="{3236CB68-50C5-1D4A-8E04-EA571D81EE19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5718" y="620967"/>
            <a:ext cx="4761886" cy="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3">
            <a:extLst>
              <a:ext uri="{FF2B5EF4-FFF2-40B4-BE49-F238E27FC236}">
                <a16:creationId xmlns:a16="http://schemas.microsoft.com/office/drawing/2014/main" id="{0467D56E-AD75-6D4E-8DF7-D4107BFFC25F}"/>
              </a:ext>
            </a:extLst>
          </p:cNvPr>
          <p:cNvSpPr txBox="1"/>
          <p:nvPr userDrawn="1"/>
        </p:nvSpPr>
        <p:spPr>
          <a:xfrm>
            <a:off x="8498469" y="562999"/>
            <a:ext cx="30013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62B17D9A-61A1-2E48-AA70-6E27211F9DB5}" type="slidenum">
              <a:rPr lang="nb-NO" sz="65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‹#›</a:t>
            </a:fld>
            <a:endParaRPr lang="nb-NO" sz="65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CEB3C95A-46C6-3741-91F8-E8DF0388A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844" y="538465"/>
            <a:ext cx="1098092" cy="192351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EB020BB8-23F6-0E4E-92E8-C21D954B7308}"/>
              </a:ext>
            </a:extLst>
          </p:cNvPr>
          <p:cNvCxnSpPr>
            <a:cxnSpLocks/>
          </p:cNvCxnSpPr>
          <p:nvPr userDrawn="1"/>
        </p:nvCxnSpPr>
        <p:spPr>
          <a:xfrm>
            <a:off x="1793112" y="620965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493EEB52-4081-8A42-8B68-A5B3DF633D8D}"/>
              </a:ext>
            </a:extLst>
          </p:cNvPr>
          <p:cNvCxnSpPr>
            <a:cxnSpLocks/>
          </p:cNvCxnSpPr>
          <p:nvPr userDrawn="1"/>
        </p:nvCxnSpPr>
        <p:spPr>
          <a:xfrm>
            <a:off x="8893175" y="620965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5">
            <a:extLst>
              <a:ext uri="{FF2B5EF4-FFF2-40B4-BE49-F238E27FC236}">
                <a16:creationId xmlns:a16="http://schemas.microsoft.com/office/drawing/2014/main" id="{9448F779-2CF3-AB48-8FC4-695BBD0BC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825" y="6004173"/>
            <a:ext cx="8654556" cy="3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Stort bilde med teksk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946EB07-3503-EB48-A2BD-30250983CD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063" y="2006551"/>
            <a:ext cx="2962475" cy="478144"/>
          </a:xfrm>
          <a:prstGeom prst="rect">
            <a:avLst/>
          </a:prstGeom>
        </p:spPr>
        <p:txBody>
          <a:bodyPr wrap="square" lIns="0" tIns="0" rIns="0" bIns="4680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60D72D-B0C0-3F40-B2E1-E8A4DC38DFAA}"/>
              </a:ext>
            </a:extLst>
          </p:cNvPr>
          <p:cNvSpPr txBox="1"/>
          <p:nvPr userDrawn="1"/>
        </p:nvSpPr>
        <p:spPr>
          <a:xfrm>
            <a:off x="11853746" y="13381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76337A7D-888F-F94A-96F9-043DD2CC10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88951" y="1095491"/>
            <a:ext cx="5154368" cy="443880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</a:lstStyle>
          <a:p>
            <a:endParaRPr lang="nb-NO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0D23AB8-E68A-6348-BE4E-871B7F46D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1F1ADA0C-C471-6A47-A001-3A6E3BB326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65263" y="3502971"/>
            <a:ext cx="2962275" cy="203132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Introduksjon</a:t>
            </a:r>
            <a:r>
              <a:rPr lang="en-US" dirty="0"/>
              <a:t> –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r>
              <a:rPr lang="en-US" dirty="0"/>
              <a:t>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C84DF-0029-E84C-9960-0076AF5D973B}"/>
              </a:ext>
            </a:extLst>
          </p:cNvPr>
          <p:cNvSpPr txBox="1"/>
          <p:nvPr userDrawn="1"/>
        </p:nvSpPr>
        <p:spPr>
          <a:xfrm>
            <a:off x="8092366" y="2681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C7B298-88A9-724F-9E00-59DFBB7B9F7F}"/>
              </a:ext>
            </a:extLst>
          </p:cNvPr>
          <p:cNvSpPr/>
          <p:nvPr userDrawn="1"/>
        </p:nvSpPr>
        <p:spPr>
          <a:xfrm>
            <a:off x="6065063" y="1495690"/>
            <a:ext cx="1017285" cy="54244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54178-D742-4740-A0B7-8B268EBF05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65839" y="2681288"/>
            <a:ext cx="2961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200" b="0" i="0" smtClean="0">
                <a:solidFill>
                  <a:srgbClr val="74BA6C"/>
                </a:solidFill>
                <a:effectLst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rgbClr val="74BA6C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810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Stor tittel og 4 tekst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0">
            <a:extLst>
              <a:ext uri="{FF2B5EF4-FFF2-40B4-BE49-F238E27FC236}">
                <a16:creationId xmlns:a16="http://schemas.microsoft.com/office/drawing/2014/main" id="{689CB4FB-14BB-DC4E-BDE3-79D7CA0EDCF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1393032" y="3457741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E46F1EA-49F4-1241-9731-515B96068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3032" y="1242668"/>
            <a:ext cx="7119936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 sz="4000">
                <a:solidFill>
                  <a:srgbClr val="74B96C"/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.</a:t>
            </a:r>
            <a:endParaRPr lang="en-US" dirty="0"/>
          </a:p>
        </p:txBody>
      </p:sp>
      <p:sp>
        <p:nvSpPr>
          <p:cNvPr id="11" name="Текст 19">
            <a:extLst>
              <a:ext uri="{FF2B5EF4-FFF2-40B4-BE49-F238E27FC236}">
                <a16:creationId xmlns:a16="http://schemas.microsoft.com/office/drawing/2014/main" id="{B165FE2C-3F14-024F-AF5A-1C6E8632D80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393032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endParaRPr lang="en-US" dirty="0"/>
          </a:p>
        </p:txBody>
      </p:sp>
      <p:sp>
        <p:nvSpPr>
          <p:cNvPr id="20" name="Текст 20">
            <a:extLst>
              <a:ext uri="{FF2B5EF4-FFF2-40B4-BE49-F238E27FC236}">
                <a16:creationId xmlns:a16="http://schemas.microsoft.com/office/drawing/2014/main" id="{397F422B-FA5A-5946-AC9D-C520DDAF5A2E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3237396" y="3457741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0BD50B80-BC46-D449-9318-03995A26FF83}"/>
              </a:ext>
            </a:extLst>
          </p:cNvPr>
          <p:cNvSpPr>
            <a:spLocks noGrp="1"/>
          </p:cNvSpPr>
          <p:nvPr>
            <p:ph type="body" sz="quarter" idx="137" hasCustomPrompt="1"/>
          </p:nvPr>
        </p:nvSpPr>
        <p:spPr>
          <a:xfrm>
            <a:off x="3243092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</a:t>
            </a:r>
            <a:endParaRPr lang="en-US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97A55A61-A919-2442-9D95-2C72D0574B4B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5096326" y="3473589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E7400F8-43E1-DE4A-AD37-4625C539599F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5096328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</a:t>
            </a:r>
            <a:endParaRPr lang="en-US" dirty="0"/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C471BA44-E6D4-3F44-A577-58F451586A15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6926125" y="3457741"/>
            <a:ext cx="1586847" cy="41749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>
                <a:solidFill>
                  <a:srgbClr val="20408E"/>
                </a:solidFill>
              </a:defRPr>
            </a:lvl1pPr>
          </a:lstStyle>
          <a:p>
            <a:r>
              <a:rPr lang="en-US" dirty="0" err="1"/>
              <a:t>Tittel</a:t>
            </a:r>
            <a:endParaRPr lang="en-US" dirty="0"/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960F1A3D-7826-E14D-B13D-3D0DD8494139}"/>
              </a:ext>
            </a:extLst>
          </p:cNvPr>
          <p:cNvSpPr>
            <a:spLocks noGrp="1"/>
          </p:cNvSpPr>
          <p:nvPr>
            <p:ph type="body" sz="quarter" idx="141" hasCustomPrompt="1"/>
          </p:nvPr>
        </p:nvSpPr>
        <p:spPr>
          <a:xfrm>
            <a:off x="6926125" y="3875234"/>
            <a:ext cx="1586845" cy="127727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magna</a:t>
            </a:r>
            <a:r>
              <a:rPr lang="nb-NO" dirty="0"/>
              <a:t>.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B7855C-243C-684E-9068-6C6829670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Vannrett tittel og k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34A8816A-3423-6F45-98DD-F630907F91F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2498" y="1292762"/>
            <a:ext cx="3312368" cy="1107996"/>
          </a:xfrm>
          <a:prstGeom prst="rect">
            <a:avLst/>
          </a:prstGeom>
        </p:spPr>
        <p:txBody>
          <a:bodyPr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rgbClr val="74B96C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endParaRPr lang="nb-N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B0AB8-C575-A040-BDE1-0CF33D835079}"/>
              </a:ext>
            </a:extLst>
          </p:cNvPr>
          <p:cNvSpPr/>
          <p:nvPr userDrawn="1"/>
        </p:nvSpPr>
        <p:spPr>
          <a:xfrm>
            <a:off x="1062498" y="2719886"/>
            <a:ext cx="1017285" cy="54244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11492-E62E-AC4C-9B0F-0A331A0248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5413" y="1016000"/>
            <a:ext cx="3708400" cy="169277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100" b="0" i="0" kern="1200" dirty="0" err="1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100">
                <a:solidFill>
                  <a:schemeClr val="tx2">
                    <a:lumMod val="75000"/>
                  </a:schemeClr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A12E4-8F1C-504F-B13D-642DD3701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50" y="3429001"/>
            <a:ext cx="8928100" cy="25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36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kstutdrag med bildegaller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4">
            <a:extLst>
              <a:ext uri="{FF2B5EF4-FFF2-40B4-BE49-F238E27FC236}">
                <a16:creationId xmlns:a16="http://schemas.microsoft.com/office/drawing/2014/main" id="{923DF20B-F3BE-A447-AF4E-E774E4A3F3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63944" y="3031421"/>
            <a:ext cx="1159235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4" name="Рисунок 4">
            <a:extLst>
              <a:ext uri="{FF2B5EF4-FFF2-40B4-BE49-F238E27FC236}">
                <a16:creationId xmlns:a16="http://schemas.microsoft.com/office/drawing/2014/main" id="{6AB5ABB7-1F77-F14B-9F9A-1186C71C9A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613484" y="3031421"/>
            <a:ext cx="1170282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36BA523A-5DDF-E042-83D9-E84832315D6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74073" y="3031421"/>
            <a:ext cx="1164398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EC53C2D0-96F0-A944-BCDB-68A1E209E62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23609" y="3027438"/>
            <a:ext cx="1169305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sp>
        <p:nvSpPr>
          <p:cNvPr id="7" name="Рисунок 4">
            <a:extLst>
              <a:ext uri="{FF2B5EF4-FFF2-40B4-BE49-F238E27FC236}">
                <a16:creationId xmlns:a16="http://schemas.microsoft.com/office/drawing/2014/main" id="{90297F78-5879-5D44-ABDA-F777EC3547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84199" y="3031421"/>
            <a:ext cx="1163814" cy="1443705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marR="0" indent="0" algn="ctr" defTabSz="335435" rtl="0" eaLnBrk="1" fontAlgn="auto" latinLnBrk="0" hangingPunct="1">
              <a:lnSpc>
                <a:spcPct val="150000"/>
              </a:lnSpc>
              <a:spcBef>
                <a:spcPts val="744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00"/>
            </a:lvl1pPr>
          </a:lstStyle>
          <a:p>
            <a:r>
              <a:rPr lang="en-US" dirty="0"/>
              <a:t>PLACEHOLDER IMAGE</a:t>
            </a:r>
          </a:p>
        </p:txBody>
      </p:sp>
      <p:cxnSp>
        <p:nvCxnSpPr>
          <p:cNvPr id="8" name="Прямая соединительная линия 25">
            <a:extLst>
              <a:ext uri="{FF2B5EF4-FFF2-40B4-BE49-F238E27FC236}">
                <a16:creationId xmlns:a16="http://schemas.microsoft.com/office/drawing/2014/main" id="{7C91713C-67B6-0340-9C18-5B33B95A831A}"/>
              </a:ext>
            </a:extLst>
          </p:cNvPr>
          <p:cNvCxnSpPr/>
          <p:nvPr userDrawn="1"/>
        </p:nvCxnSpPr>
        <p:spPr>
          <a:xfrm>
            <a:off x="2321129" y="3210890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27">
            <a:extLst>
              <a:ext uri="{FF2B5EF4-FFF2-40B4-BE49-F238E27FC236}">
                <a16:creationId xmlns:a16="http://schemas.microsoft.com/office/drawing/2014/main" id="{DB9CE4B1-A7FB-A049-83A6-9D8756AC1809}"/>
              </a:ext>
            </a:extLst>
          </p:cNvPr>
          <p:cNvCxnSpPr/>
          <p:nvPr userDrawn="1"/>
        </p:nvCxnSpPr>
        <p:spPr>
          <a:xfrm>
            <a:off x="4081442" y="3210890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28">
            <a:extLst>
              <a:ext uri="{FF2B5EF4-FFF2-40B4-BE49-F238E27FC236}">
                <a16:creationId xmlns:a16="http://schemas.microsoft.com/office/drawing/2014/main" id="{6DC00AED-386A-8849-BE4F-E085F9ED23DB}"/>
              </a:ext>
            </a:extLst>
          </p:cNvPr>
          <p:cNvCxnSpPr/>
          <p:nvPr userDrawn="1"/>
        </p:nvCxnSpPr>
        <p:spPr>
          <a:xfrm>
            <a:off x="5830020" y="3211286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29">
            <a:extLst>
              <a:ext uri="{FF2B5EF4-FFF2-40B4-BE49-F238E27FC236}">
                <a16:creationId xmlns:a16="http://schemas.microsoft.com/office/drawing/2014/main" id="{6AAE8EBC-34FE-AD49-977F-55BC82D81B4D}"/>
              </a:ext>
            </a:extLst>
          </p:cNvPr>
          <p:cNvCxnSpPr/>
          <p:nvPr userDrawn="1"/>
        </p:nvCxnSpPr>
        <p:spPr>
          <a:xfrm>
            <a:off x="7586422" y="3211286"/>
            <a:ext cx="0" cy="108317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2B2C6313-222C-B14B-8DA1-E09E89B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8489" y="1307977"/>
            <a:ext cx="6215566" cy="1457698"/>
          </a:xfrm>
          <a:prstGeom prst="rect">
            <a:avLst/>
          </a:prstGeom>
        </p:spPr>
        <p:txBody>
          <a:bodyPr lIns="72000" tIns="72000" rIns="72000" bIns="72000" anchor="b" anchorCtr="0">
            <a:spAutoFit/>
          </a:bodyPr>
          <a:lstStyle>
            <a:lvl1pPr algn="ctr">
              <a:lnSpc>
                <a:spcPct val="100000"/>
              </a:lnSpc>
              <a:defRPr sz="2800" i="1">
                <a:solidFill>
                  <a:srgbClr val="74B96C"/>
                </a:solidFill>
                <a:latin typeface="+mn-lt"/>
              </a:defRPr>
            </a:lvl1pPr>
          </a:lstStyle>
          <a:p>
            <a:r>
              <a:rPr lang="en-US" dirty="0" err="1"/>
              <a:t>Tittel</a:t>
            </a:r>
            <a:r>
              <a:rPr lang="en-US" dirty="0"/>
              <a:t>, lorem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562A3DD-6D8E-7E44-A1AA-E295DE3A1C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3025" y="4817594"/>
            <a:ext cx="4762500" cy="76944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900"/>
            </a:lvl2pPr>
            <a:lvl3pPr marL="914400" indent="0" algn="ctr">
              <a:buNone/>
              <a:defRPr sz="9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</p:txBody>
      </p:sp>
      <p:sp>
        <p:nvSpPr>
          <p:cNvPr id="21" name="Прямоугольник 13">
            <a:extLst>
              <a:ext uri="{FF2B5EF4-FFF2-40B4-BE49-F238E27FC236}">
                <a16:creationId xmlns:a16="http://schemas.microsoft.com/office/drawing/2014/main" id="{917FD3C2-9B2E-A546-913D-A76C0C9340F9}"/>
              </a:ext>
            </a:extLst>
          </p:cNvPr>
          <p:cNvSpPr/>
          <p:nvPr userDrawn="1"/>
        </p:nvSpPr>
        <p:spPr>
          <a:xfrm rot="5400000">
            <a:off x="-525152" y="3651532"/>
            <a:ext cx="1171747" cy="125562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</p:txBody>
      </p:sp>
      <p:sp>
        <p:nvSpPr>
          <p:cNvPr id="22" name="Прямоугольник 13">
            <a:extLst>
              <a:ext uri="{FF2B5EF4-FFF2-40B4-BE49-F238E27FC236}">
                <a16:creationId xmlns:a16="http://schemas.microsoft.com/office/drawing/2014/main" id="{E3081FF9-4F0E-8548-B129-45DC0E7531D1}"/>
              </a:ext>
            </a:extLst>
          </p:cNvPr>
          <p:cNvSpPr/>
          <p:nvPr userDrawn="1"/>
        </p:nvSpPr>
        <p:spPr>
          <a:xfrm rot="5400000">
            <a:off x="9287325" y="3575203"/>
            <a:ext cx="1171747" cy="125562"/>
          </a:xfrm>
          <a:prstGeom prst="rect">
            <a:avLst/>
          </a:prstGeom>
          <a:solidFill>
            <a:srgbClr val="204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67374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Lengre tekst på bakgrunn">
    <p:bg>
      <p:bgPr>
        <a:solidFill>
          <a:schemeClr val="bg1"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C6EB90-865F-E44F-98AD-22D09E168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949" y="1016000"/>
            <a:ext cx="8928101" cy="471328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B39D6C1-602B-8C40-AECA-0983EDC9EC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02AF99A8-9C4D-0647-815E-FF7814781F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0719" y="1788905"/>
            <a:ext cx="3672536" cy="800219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Seksjons 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BD360B-9A54-CF4A-BB07-FCCD7FE3842B}"/>
              </a:ext>
            </a:extLst>
          </p:cNvPr>
          <p:cNvCxnSpPr>
            <a:cxnSpLocks/>
          </p:cNvCxnSpPr>
          <p:nvPr userDrawn="1"/>
        </p:nvCxnSpPr>
        <p:spPr>
          <a:xfrm>
            <a:off x="5214225" y="520872"/>
            <a:ext cx="2770048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FE241-6618-FC48-B355-21993786DD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0719" y="3228975"/>
            <a:ext cx="3672536" cy="15234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  <a:endParaRPr lang="nb-NO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2BA237B-36F5-2B43-AE2C-33258EEB4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4225" y="3228975"/>
            <a:ext cx="3672536" cy="15234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nb-NO" sz="1100" b="0" i="0" smtClean="0">
                <a:solidFill>
                  <a:schemeClr val="bg1"/>
                </a:solidFill>
                <a:effectLst/>
              </a:defRPr>
            </a:lvl1pPr>
            <a:lvl2pPr marL="4572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8108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Tre tekstkolonner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22206FED-F5B6-9C4E-A63B-4126818E4A0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5100" y="1063159"/>
            <a:ext cx="1812210" cy="1770814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endParaRPr lang="en-US" dirty="0"/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BDC27133-5401-C645-ACC0-07AA2C731E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550" y="3137814"/>
            <a:ext cx="239331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751FDEDA-81A0-6E46-984F-397FEF875BC9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756345" y="3107660"/>
            <a:ext cx="239331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087D7826-0E99-DC41-90D8-ED5598412B94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6753200" y="3107660"/>
            <a:ext cx="2393310" cy="400110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rgbClr val="1B2C77"/>
                </a:solidFill>
              </a:defRPr>
            </a:lvl1pPr>
          </a:lstStyle>
          <a:p>
            <a:pPr lvl="0"/>
            <a:r>
              <a:rPr lang="nb-NO" dirty="0"/>
              <a:t>Seksjons tittel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0347F6B-AD02-2A4C-81F3-2B3690EA3E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D42EAA1-5D84-384D-BEE7-80585D442E32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84238" y="3782905"/>
            <a:ext cx="2393950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.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D584B941-921D-EA4B-A39F-F2999FCDC3DF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3755705" y="3782905"/>
            <a:ext cx="2393950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.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9D9FE659-A805-1743-B558-5D7A1533EBFD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6753200" y="3782905"/>
            <a:ext cx="2393950" cy="18466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nb-NO" dirty="0"/>
              <a:t>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r>
              <a:rPr lang="nb-NO" dirty="0"/>
              <a:t> </a:t>
            </a:r>
            <a:r>
              <a:rPr lang="nb-NO" dirty="0" err="1"/>
              <a:t>adipiscing</a:t>
            </a:r>
            <a:r>
              <a:rPr lang="nb-NO" dirty="0"/>
              <a:t> </a:t>
            </a:r>
            <a:r>
              <a:rPr lang="nb-NO" dirty="0" err="1"/>
              <a:t>elit</a:t>
            </a:r>
            <a:r>
              <a:rPr lang="nb-NO" dirty="0"/>
              <a:t>, sed do </a:t>
            </a:r>
            <a:r>
              <a:rPr lang="nb-NO" dirty="0" err="1"/>
              <a:t>eiusmod</a:t>
            </a:r>
            <a:r>
              <a:rPr lang="nb-NO" dirty="0"/>
              <a:t> </a:t>
            </a:r>
            <a:r>
              <a:rPr lang="nb-NO" dirty="0" err="1"/>
              <a:t>tempor</a:t>
            </a:r>
            <a:r>
              <a:rPr lang="nb-NO" dirty="0"/>
              <a:t> </a:t>
            </a:r>
            <a:r>
              <a:rPr lang="nb-NO" dirty="0" err="1"/>
              <a:t>incididunt</a:t>
            </a:r>
            <a:r>
              <a:rPr lang="nb-NO" dirty="0"/>
              <a:t> ut </a:t>
            </a:r>
            <a:r>
              <a:rPr lang="nb-NO" dirty="0" err="1"/>
              <a:t>labore</a:t>
            </a:r>
            <a:r>
              <a:rPr lang="nb-NO" dirty="0"/>
              <a:t> et </a:t>
            </a:r>
            <a:r>
              <a:rPr lang="nb-NO" dirty="0" err="1"/>
              <a:t>dolore</a:t>
            </a:r>
            <a:r>
              <a:rPr lang="nb-NO" dirty="0"/>
              <a:t> magna </a:t>
            </a:r>
            <a:r>
              <a:rPr lang="nb-NO" dirty="0" err="1"/>
              <a:t>aliqua</a:t>
            </a:r>
            <a:r>
              <a:rPr lang="nb-NO" dirty="0"/>
              <a:t>. Ut </a:t>
            </a:r>
            <a:r>
              <a:rPr lang="nb-NO" dirty="0" err="1"/>
              <a:t>enim</a:t>
            </a:r>
            <a:r>
              <a:rPr lang="nb-NO" dirty="0"/>
              <a:t> ad </a:t>
            </a:r>
            <a:r>
              <a:rPr lang="nb-NO" dirty="0" err="1"/>
              <a:t>minim</a:t>
            </a:r>
            <a:r>
              <a:rPr lang="nb-NO" dirty="0"/>
              <a:t> </a:t>
            </a:r>
            <a:r>
              <a:rPr lang="nb-NO" dirty="0" err="1"/>
              <a:t>veniam</a:t>
            </a:r>
            <a:r>
              <a:rPr lang="nb-NO" dirty="0"/>
              <a:t>, </a:t>
            </a:r>
            <a:r>
              <a:rPr lang="nb-NO" dirty="0" err="1"/>
              <a:t>quis</a:t>
            </a:r>
            <a:r>
              <a:rPr lang="nb-NO" dirty="0"/>
              <a:t> </a:t>
            </a:r>
            <a:r>
              <a:rPr lang="nb-NO" dirty="0" err="1"/>
              <a:t>nostrud</a:t>
            </a:r>
            <a:r>
              <a:rPr lang="nb-NO" dirty="0"/>
              <a:t> </a:t>
            </a:r>
            <a:r>
              <a:rPr lang="nb-NO" dirty="0" err="1"/>
              <a:t>exercitation</a:t>
            </a:r>
            <a:r>
              <a:rPr lang="nb-NO" dirty="0"/>
              <a:t> </a:t>
            </a:r>
            <a:r>
              <a:rPr lang="nb-NO" dirty="0" err="1"/>
              <a:t>ullamco</a:t>
            </a:r>
            <a:r>
              <a:rPr lang="nb-NO" dirty="0"/>
              <a:t> </a:t>
            </a:r>
            <a:r>
              <a:rPr lang="nb-NO" dirty="0" err="1"/>
              <a:t>laboris</a:t>
            </a:r>
            <a:r>
              <a:rPr lang="nb-NO" dirty="0"/>
              <a:t> </a:t>
            </a:r>
            <a:r>
              <a:rPr lang="nb-NO" dirty="0" err="1"/>
              <a:t>nisi</a:t>
            </a:r>
            <a:r>
              <a:rPr lang="nb-NO" dirty="0"/>
              <a:t> ut </a:t>
            </a:r>
            <a:r>
              <a:rPr lang="nb-NO" dirty="0" err="1"/>
              <a:t>aliquip</a:t>
            </a:r>
            <a:r>
              <a:rPr lang="nb-NO" dirty="0"/>
              <a:t> ex </a:t>
            </a:r>
            <a:r>
              <a:rPr lang="nb-NO" dirty="0" err="1"/>
              <a:t>ea</a:t>
            </a:r>
            <a:r>
              <a:rPr lang="nb-NO" dirty="0"/>
              <a:t> </a:t>
            </a:r>
            <a:r>
              <a:rPr lang="nb-NO" dirty="0" err="1"/>
              <a:t>commodo</a:t>
            </a:r>
            <a:r>
              <a:rPr lang="nb-NO" dirty="0"/>
              <a:t> </a:t>
            </a:r>
            <a:r>
              <a:rPr lang="nb-NO" dirty="0" err="1"/>
              <a:t>consequat</a:t>
            </a:r>
            <a:r>
              <a:rPr lang="nb-NO" dirty="0"/>
              <a:t>. </a:t>
            </a:r>
            <a:r>
              <a:rPr lang="nb-NO" dirty="0" err="1"/>
              <a:t>Duis</a:t>
            </a:r>
            <a:r>
              <a:rPr lang="nb-NO" dirty="0"/>
              <a:t> </a:t>
            </a:r>
            <a:r>
              <a:rPr lang="nb-NO" dirty="0" err="1"/>
              <a:t>aute</a:t>
            </a:r>
            <a:r>
              <a:rPr lang="nb-NO" dirty="0"/>
              <a:t> </a:t>
            </a:r>
            <a:r>
              <a:rPr lang="nb-NO" dirty="0" err="1"/>
              <a:t>irure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in </a:t>
            </a:r>
            <a:r>
              <a:rPr lang="nb-NO" dirty="0" err="1"/>
              <a:t>reprehenderit</a:t>
            </a:r>
            <a:r>
              <a:rPr lang="nb-NO" dirty="0"/>
              <a:t> in </a:t>
            </a:r>
            <a:r>
              <a:rPr lang="nb-NO" dirty="0" err="1"/>
              <a:t>voluptate</a:t>
            </a:r>
            <a:r>
              <a:rPr lang="nb-NO" dirty="0"/>
              <a:t> </a:t>
            </a:r>
            <a:r>
              <a:rPr lang="nb-NO" dirty="0" err="1"/>
              <a:t>velit</a:t>
            </a:r>
            <a:r>
              <a:rPr lang="nb-NO" dirty="0"/>
              <a:t> esse </a:t>
            </a:r>
            <a:r>
              <a:rPr lang="nb-NO" dirty="0" err="1"/>
              <a:t>cillum</a:t>
            </a:r>
            <a:r>
              <a:rPr lang="nb-NO" dirty="0"/>
              <a:t> </a:t>
            </a:r>
            <a:r>
              <a:rPr lang="nb-NO" dirty="0" err="1"/>
              <a:t>dolore</a:t>
            </a:r>
            <a:r>
              <a:rPr lang="nb-NO" dirty="0"/>
              <a:t> </a:t>
            </a:r>
            <a:r>
              <a:rPr lang="nb-NO" dirty="0" err="1"/>
              <a:t>eu</a:t>
            </a:r>
            <a:r>
              <a:rPr lang="nb-NO" dirty="0"/>
              <a:t> </a:t>
            </a:r>
            <a:r>
              <a:rPr lang="nb-NO" dirty="0" err="1"/>
              <a:t>fugiat</a:t>
            </a:r>
            <a:r>
              <a:rPr lang="nb-NO" dirty="0"/>
              <a:t> nulla. Lorem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.</a:t>
            </a:r>
          </a:p>
        </p:txBody>
      </p:sp>
      <p:sp>
        <p:nvSpPr>
          <p:cNvPr id="16" name="Рисунок 13">
            <a:extLst>
              <a:ext uri="{FF2B5EF4-FFF2-40B4-BE49-F238E27FC236}">
                <a16:creationId xmlns:a16="http://schemas.microsoft.com/office/drawing/2014/main" id="{C21B1CB3-BCB4-A64D-88F2-C1E33B1E0568}"/>
              </a:ext>
            </a:extLst>
          </p:cNvPr>
          <p:cNvSpPr>
            <a:spLocks noGrp="1"/>
          </p:cNvSpPr>
          <p:nvPr>
            <p:ph type="pic" sz="quarter" idx="96"/>
          </p:nvPr>
        </p:nvSpPr>
        <p:spPr>
          <a:xfrm>
            <a:off x="4046575" y="1046480"/>
            <a:ext cx="1812210" cy="1770814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endParaRPr lang="en-US" dirty="0"/>
          </a:p>
        </p:txBody>
      </p:sp>
      <p:sp>
        <p:nvSpPr>
          <p:cNvPr id="17" name="Рисунок 13">
            <a:extLst>
              <a:ext uri="{FF2B5EF4-FFF2-40B4-BE49-F238E27FC236}">
                <a16:creationId xmlns:a16="http://schemas.microsoft.com/office/drawing/2014/main" id="{01D3D7C6-41D1-524A-B512-D2B658AFABDE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6918050" y="1046480"/>
            <a:ext cx="1812210" cy="1770814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 sz="1400"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8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tort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3CD2F9-32A5-E14B-BF0C-6A281308D78B}"/>
              </a:ext>
            </a:extLst>
          </p:cNvPr>
          <p:cNvSpPr/>
          <p:nvPr userDrawn="1"/>
        </p:nvSpPr>
        <p:spPr>
          <a:xfrm>
            <a:off x="488950" y="1016000"/>
            <a:ext cx="4974456" cy="4573588"/>
          </a:xfrm>
          <a:prstGeom prst="rect">
            <a:avLst/>
          </a:prstGeom>
          <a:solidFill>
            <a:srgbClr val="74B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b-NO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CB54164-10F5-3B44-B9D0-95654E9840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80464" y="3008670"/>
            <a:ext cx="3672536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nb-NO" sz="1200" b="0" i="0" smtClean="0">
                <a:solidFill>
                  <a:schemeClr val="bg1"/>
                </a:solidFill>
                <a:effectLst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b-NO" dirty="0"/>
              <a:t>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accusantium</a:t>
            </a:r>
            <a:r>
              <a:rPr lang="nb-NO" dirty="0"/>
              <a:t> </a:t>
            </a: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r>
              <a:rPr lang="nb-NO" dirty="0"/>
              <a:t>, </a:t>
            </a:r>
            <a:r>
              <a:rPr lang="nb-NO" dirty="0" err="1"/>
              <a:t>totam</a:t>
            </a:r>
            <a:r>
              <a:rPr lang="nb-NO" dirty="0"/>
              <a:t> rem </a:t>
            </a:r>
            <a:r>
              <a:rPr lang="nb-NO" dirty="0" err="1"/>
              <a:t>aperiam</a:t>
            </a:r>
            <a:r>
              <a:rPr lang="nb-NO" dirty="0"/>
              <a:t>, </a:t>
            </a:r>
            <a:r>
              <a:rPr lang="nb-NO" dirty="0" err="1"/>
              <a:t>eaque</a:t>
            </a:r>
            <a:r>
              <a:rPr lang="nb-NO" dirty="0"/>
              <a:t> </a:t>
            </a:r>
            <a:r>
              <a:rPr lang="nb-NO" dirty="0" err="1"/>
              <a:t>ipsa</a:t>
            </a:r>
            <a:r>
              <a:rPr lang="nb-NO" dirty="0"/>
              <a:t> </a:t>
            </a:r>
            <a:r>
              <a:rPr lang="nb-NO" dirty="0" err="1"/>
              <a:t>quae</a:t>
            </a:r>
            <a:r>
              <a:rPr lang="nb-NO" dirty="0"/>
              <a:t> ab </a:t>
            </a:r>
            <a:r>
              <a:rPr lang="nb-NO" dirty="0" err="1"/>
              <a:t>illo</a:t>
            </a:r>
            <a:r>
              <a:rPr lang="nb-NO" dirty="0"/>
              <a:t> </a:t>
            </a:r>
            <a:r>
              <a:rPr lang="nb-NO" dirty="0" err="1"/>
              <a:t>inventore</a:t>
            </a:r>
            <a:r>
              <a:rPr lang="nb-NO" dirty="0"/>
              <a:t> </a:t>
            </a:r>
            <a:r>
              <a:rPr lang="nb-NO" dirty="0" err="1"/>
              <a:t>veritatis</a:t>
            </a:r>
            <a:r>
              <a:rPr lang="nb-NO" dirty="0"/>
              <a:t> et </a:t>
            </a:r>
            <a:r>
              <a:rPr lang="nb-NO" dirty="0" err="1"/>
              <a:t>quasi</a:t>
            </a:r>
            <a:r>
              <a:rPr lang="nb-NO" dirty="0"/>
              <a:t> </a:t>
            </a:r>
            <a:r>
              <a:rPr lang="nb-NO" dirty="0" err="1"/>
              <a:t>architecto</a:t>
            </a:r>
            <a:r>
              <a:rPr lang="nb-NO" dirty="0"/>
              <a:t> </a:t>
            </a:r>
            <a:r>
              <a:rPr lang="nb-NO" dirty="0" err="1"/>
              <a:t>beatae</a:t>
            </a:r>
            <a:r>
              <a:rPr lang="nb-NO" dirty="0"/>
              <a:t> vitae dicta sunt </a:t>
            </a:r>
            <a:r>
              <a:rPr lang="nb-NO" dirty="0" err="1"/>
              <a:t>explicabo</a:t>
            </a:r>
            <a:r>
              <a:rPr lang="nb-NO" dirty="0"/>
              <a:t>. Nemo </a:t>
            </a:r>
            <a:r>
              <a:rPr lang="nb-NO" dirty="0" err="1"/>
              <a:t>enim</a:t>
            </a:r>
            <a:r>
              <a:rPr lang="nb-NO" dirty="0"/>
              <a:t> </a:t>
            </a:r>
            <a:r>
              <a:rPr lang="nb-NO" dirty="0" err="1"/>
              <a:t>ipsam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voluptas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aspernatur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odit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fugit</a:t>
            </a:r>
            <a:r>
              <a:rPr lang="nb-NO" dirty="0"/>
              <a:t>, sed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consequuntur</a:t>
            </a:r>
            <a:r>
              <a:rPr lang="nb-NO" dirty="0"/>
              <a:t> </a:t>
            </a:r>
            <a:r>
              <a:rPr lang="nb-NO" dirty="0" err="1"/>
              <a:t>magni</a:t>
            </a:r>
            <a:r>
              <a:rPr lang="nb-NO" dirty="0"/>
              <a:t> </a:t>
            </a:r>
            <a:r>
              <a:rPr lang="nb-NO" dirty="0" err="1"/>
              <a:t>dolores</a:t>
            </a:r>
            <a:r>
              <a:rPr lang="nb-NO" dirty="0"/>
              <a:t> </a:t>
            </a:r>
            <a:r>
              <a:rPr lang="nb-NO" dirty="0" err="1"/>
              <a:t>eos</a:t>
            </a:r>
            <a:r>
              <a:rPr lang="nb-NO" dirty="0"/>
              <a:t>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ratione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sequi</a:t>
            </a:r>
            <a:r>
              <a:rPr lang="nb-NO" dirty="0"/>
              <a:t> </a:t>
            </a:r>
            <a:r>
              <a:rPr lang="nb-NO" dirty="0" err="1"/>
              <a:t>nesciunt</a:t>
            </a:r>
            <a:r>
              <a:rPr lang="nb-NO" dirty="0"/>
              <a:t>. </a:t>
            </a:r>
            <a:r>
              <a:rPr lang="nb-NO" dirty="0" err="1"/>
              <a:t>Neque</a:t>
            </a:r>
            <a:r>
              <a:rPr lang="nb-NO" dirty="0"/>
              <a:t> </a:t>
            </a:r>
            <a:r>
              <a:rPr lang="nb-NO" dirty="0" err="1"/>
              <a:t>porro</a:t>
            </a:r>
            <a:r>
              <a:rPr lang="nb-NO" dirty="0"/>
              <a:t> </a:t>
            </a:r>
            <a:r>
              <a:rPr lang="nb-NO" dirty="0" err="1"/>
              <a:t>quisquam</a:t>
            </a:r>
            <a:r>
              <a:rPr lang="nb-NO" dirty="0"/>
              <a:t> est, </a:t>
            </a:r>
            <a:r>
              <a:rPr lang="nb-NO" dirty="0" err="1"/>
              <a:t>qui</a:t>
            </a:r>
            <a:r>
              <a:rPr lang="nb-NO" dirty="0"/>
              <a:t> </a:t>
            </a:r>
            <a:r>
              <a:rPr lang="nb-NO" dirty="0" err="1"/>
              <a:t>dolorem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quia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. Sed ut </a:t>
            </a:r>
            <a:r>
              <a:rPr lang="nb-NO" dirty="0" err="1"/>
              <a:t>perspiciatis</a:t>
            </a:r>
            <a:r>
              <a:rPr lang="nb-NO" dirty="0"/>
              <a:t> </a:t>
            </a:r>
            <a:r>
              <a:rPr lang="nb-NO" dirty="0" err="1"/>
              <a:t>unde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iste </a:t>
            </a:r>
            <a:r>
              <a:rPr lang="nb-NO" dirty="0" err="1"/>
              <a:t>natus</a:t>
            </a:r>
            <a:r>
              <a:rPr lang="nb-NO" dirty="0"/>
              <a:t> </a:t>
            </a:r>
            <a:r>
              <a:rPr lang="nb-NO" dirty="0" err="1"/>
              <a:t>error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voluptatem</a:t>
            </a:r>
            <a:r>
              <a:rPr lang="nb-NO" dirty="0"/>
              <a:t> </a:t>
            </a:r>
            <a:r>
              <a:rPr lang="nb-NO" dirty="0" err="1"/>
              <a:t>accusantium</a:t>
            </a:r>
            <a:r>
              <a:rPr lang="nb-NO" dirty="0"/>
              <a:t> </a:t>
            </a:r>
            <a:r>
              <a:rPr lang="nb-NO" dirty="0" err="1"/>
              <a:t>doloremque</a:t>
            </a:r>
            <a:r>
              <a:rPr lang="nb-NO" dirty="0"/>
              <a:t> </a:t>
            </a:r>
            <a:r>
              <a:rPr lang="nb-NO" dirty="0" err="1"/>
              <a:t>laudantium</a:t>
            </a:r>
            <a:r>
              <a:rPr lang="nb-NO" dirty="0"/>
              <a:t> </a:t>
            </a:r>
            <a:r>
              <a:rPr lang="nb-NO" dirty="0" err="1"/>
              <a:t>totam</a:t>
            </a:r>
            <a:r>
              <a:rPr lang="nb-NO" dirty="0"/>
              <a:t>.</a:t>
            </a:r>
          </a:p>
        </p:txBody>
      </p:sp>
      <p:sp>
        <p:nvSpPr>
          <p:cNvPr id="65" name="Picture Placeholder 43">
            <a:extLst>
              <a:ext uri="{FF2B5EF4-FFF2-40B4-BE49-F238E27FC236}">
                <a16:creationId xmlns:a16="http://schemas.microsoft.com/office/drawing/2014/main" id="{D1F56604-DA83-7845-A3FB-7EC74CD86E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892799" y="1016000"/>
            <a:ext cx="3524251" cy="4573588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/>
            </a:lvl1pPr>
          </a:lstStyle>
          <a:p>
            <a:endParaRPr lang="nb-NO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579541C-8FF2-8444-8330-915938A1BA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0550" y="6063828"/>
            <a:ext cx="8724900" cy="317500"/>
          </a:xfrm>
          <a:prstGeom prst="rect">
            <a:avLst/>
          </a:prstGeom>
        </p:spPr>
      </p:pic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4C0CCEDF-47F1-C04D-86B3-EAE8432E1F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464" y="1795766"/>
            <a:ext cx="331236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Tittel, </a:t>
            </a:r>
            <a:r>
              <a:rPr lang="nb-NO" dirty="0" err="1"/>
              <a:t>lorem</a:t>
            </a:r>
            <a:r>
              <a:rPr lang="nb-NO" dirty="0"/>
              <a:t> </a:t>
            </a:r>
            <a:r>
              <a:rPr lang="nb-NO" dirty="0" err="1"/>
              <a:t>ipsum</a:t>
            </a:r>
            <a:r>
              <a:rPr lang="nb-NO" dirty="0"/>
              <a:t> </a:t>
            </a:r>
            <a:r>
              <a:rPr lang="nb-NO" dirty="0" err="1"/>
              <a:t>dolor</a:t>
            </a:r>
            <a:r>
              <a:rPr lang="nb-NO" dirty="0"/>
              <a:t> </a:t>
            </a:r>
            <a:r>
              <a:rPr lang="nb-NO" dirty="0" err="1"/>
              <a:t>sit</a:t>
            </a:r>
            <a:r>
              <a:rPr lang="nb-NO" dirty="0"/>
              <a:t> </a:t>
            </a:r>
            <a:r>
              <a:rPr lang="nb-NO" dirty="0" err="1"/>
              <a:t>amet</a:t>
            </a:r>
            <a:r>
              <a:rPr lang="nb-NO" dirty="0"/>
              <a:t>, </a:t>
            </a:r>
            <a:r>
              <a:rPr lang="nb-NO" dirty="0" err="1"/>
              <a:t>consectetur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7110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5E0C5C-CCBD-B941-B96F-3D68894E5A36}"/>
              </a:ext>
            </a:extLst>
          </p:cNvPr>
          <p:cNvSpPr txBox="1"/>
          <p:nvPr userDrawn="1"/>
        </p:nvSpPr>
        <p:spPr>
          <a:xfrm>
            <a:off x="869950" y="458495"/>
            <a:ext cx="62617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8BDE4223-95E6-B748-9F83-F91C6BE79BD9}" type="datetime1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pPr algn="ctr"/>
              <a:t>17.03.2022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0CED96-A236-8940-8C09-D5E77A582B00}"/>
              </a:ext>
            </a:extLst>
          </p:cNvPr>
          <p:cNvCxnSpPr/>
          <p:nvPr userDrawn="1"/>
        </p:nvCxnSpPr>
        <p:spPr>
          <a:xfrm>
            <a:off x="4889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57E830-F8DB-3340-AA4A-394259F07CFC}"/>
              </a:ext>
            </a:extLst>
          </p:cNvPr>
          <p:cNvCxnSpPr>
            <a:cxnSpLocks/>
          </p:cNvCxnSpPr>
          <p:nvPr userDrawn="1"/>
        </p:nvCxnSpPr>
        <p:spPr>
          <a:xfrm>
            <a:off x="1496122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513311-6FE4-5048-90DE-DE74E160F9BD}"/>
              </a:ext>
            </a:extLst>
          </p:cNvPr>
          <p:cNvCxnSpPr>
            <a:cxnSpLocks/>
          </p:cNvCxnSpPr>
          <p:nvPr userDrawn="1"/>
        </p:nvCxnSpPr>
        <p:spPr>
          <a:xfrm flipV="1">
            <a:off x="3418195" y="520052"/>
            <a:ext cx="5135255" cy="1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B78989-59D8-B446-B2B3-FC4CA457506D}"/>
              </a:ext>
            </a:extLst>
          </p:cNvPr>
          <p:cNvSpPr txBox="1"/>
          <p:nvPr userDrawn="1"/>
        </p:nvSpPr>
        <p:spPr>
          <a:xfrm>
            <a:off x="8656945" y="465673"/>
            <a:ext cx="30013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62B17D9A-61A1-2E48-AA70-6E27211F9DB5}" type="slidenum">
              <a:rPr lang="nb-NO" sz="800" i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‹#›</a:t>
            </a:fld>
            <a:endParaRPr lang="nb-NO" sz="800" i="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F9EFC3-2686-CC4E-9A20-427B71A7B0F0}"/>
              </a:ext>
            </a:extLst>
          </p:cNvPr>
          <p:cNvCxnSpPr>
            <a:cxnSpLocks/>
          </p:cNvCxnSpPr>
          <p:nvPr userDrawn="1"/>
        </p:nvCxnSpPr>
        <p:spPr>
          <a:xfrm>
            <a:off x="9036050" y="512763"/>
            <a:ext cx="381000" cy="0"/>
          </a:xfrm>
          <a:prstGeom prst="line">
            <a:avLst/>
          </a:prstGeom>
          <a:ln w="31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2106F81-1B7A-9F47-9DC7-A39070384A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294" y="423874"/>
            <a:ext cx="1098092" cy="19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3" r:id="rId2"/>
    <p:sldLayoutId id="2147483661" r:id="rId3"/>
    <p:sldLayoutId id="2147483686" r:id="rId4"/>
    <p:sldLayoutId id="2147483681" r:id="rId5"/>
    <p:sldLayoutId id="2147483690" r:id="rId6"/>
    <p:sldLayoutId id="2147483679" r:id="rId7"/>
    <p:sldLayoutId id="2147483670" r:id="rId8"/>
    <p:sldLayoutId id="2147483662" r:id="rId9"/>
    <p:sldLayoutId id="2147483672" r:id="rId10"/>
    <p:sldLayoutId id="2147483663" r:id="rId11"/>
    <p:sldLayoutId id="2147483665" r:id="rId12"/>
    <p:sldLayoutId id="2147483674" r:id="rId13"/>
    <p:sldLayoutId id="2147483689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14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08" r:id="rId3"/>
    <p:sldLayoutId id="2147483707" r:id="rId4"/>
    <p:sldLayoutId id="2147483704" r:id="rId5"/>
    <p:sldLayoutId id="214748370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hyperlink" Target="https://frivillighetensar.no/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037F36-7656-4646-A100-01DE485F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33" y="2020015"/>
            <a:ext cx="2973090" cy="984885"/>
          </a:xfrm>
        </p:spPr>
        <p:txBody>
          <a:bodyPr/>
          <a:lstStyle/>
          <a:p>
            <a:r>
              <a:rPr lang="nb-NO" dirty="0"/>
              <a:t>Orientering plan for frivillighet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F6FB16-EB4A-429E-8B93-D6A6EC3371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673" y="3588026"/>
            <a:ext cx="2973387" cy="2086598"/>
          </a:xfrm>
        </p:spPr>
        <p:txBody>
          <a:bodyPr/>
          <a:lstStyle/>
          <a:p>
            <a:r>
              <a:rPr lang="nb-NO" sz="1800" dirty="0"/>
              <a:t>Frivillighetens år 2022</a:t>
            </a:r>
          </a:p>
          <a:p>
            <a:r>
              <a:rPr lang="nb-NO" sz="1800" dirty="0"/>
              <a:t>Mål og hensikt</a:t>
            </a:r>
          </a:p>
          <a:p>
            <a:r>
              <a:rPr lang="nb-NO" sz="1800" dirty="0"/>
              <a:t>Statistikk</a:t>
            </a:r>
          </a:p>
          <a:p>
            <a:r>
              <a:rPr lang="nb-NO" sz="1800" dirty="0"/>
              <a:t>Prosess</a:t>
            </a:r>
          </a:p>
          <a:p>
            <a:r>
              <a:rPr lang="nb-NO" sz="1800" dirty="0"/>
              <a:t>Innspill</a:t>
            </a:r>
          </a:p>
        </p:txBody>
      </p:sp>
    </p:spTree>
    <p:extLst>
      <p:ext uri="{BB962C8B-B14F-4D97-AF65-F5344CB8AC3E}">
        <p14:creationId xmlns:p14="http://schemas.microsoft.com/office/powerpoint/2010/main" val="3405909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2DF3789-FEE6-4815-9E3C-C39BD1F5A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060914"/>
            <a:ext cx="9906000" cy="27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DE82ECC-29AE-4B37-8821-85EEADC0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82" y="0"/>
            <a:ext cx="5935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0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ACB01E7-F4D9-4FD0-BECE-BB62B1BDA5D4}"/>
              </a:ext>
            </a:extLst>
          </p:cNvPr>
          <p:cNvSpPr txBox="1"/>
          <p:nvPr/>
        </p:nvSpPr>
        <p:spPr>
          <a:xfrm>
            <a:off x="1159564" y="2044005"/>
            <a:ext cx="76315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/>
              <a:t>Hvordan kan vi forsterke samhandlingen mellom kommunen og frivilligheten i Nærøysund? </a:t>
            </a:r>
          </a:p>
        </p:txBody>
      </p:sp>
    </p:spTree>
    <p:extLst>
      <p:ext uri="{BB962C8B-B14F-4D97-AF65-F5344CB8AC3E}">
        <p14:creationId xmlns:p14="http://schemas.microsoft.com/office/powerpoint/2010/main" val="310089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8B6C341-0E81-42BE-B207-B60E98088593}"/>
              </a:ext>
            </a:extLst>
          </p:cNvPr>
          <p:cNvSpPr/>
          <p:nvPr/>
        </p:nvSpPr>
        <p:spPr>
          <a:xfrm>
            <a:off x="1686339" y="194488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Hvilke forventninger har dere til kommunen i samarbeidet med frivilligheten?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09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BABA12D-6589-4255-B8F7-85B19C25D2D4}"/>
              </a:ext>
            </a:extLst>
          </p:cNvPr>
          <p:cNvSpPr/>
          <p:nvPr/>
        </p:nvSpPr>
        <p:spPr>
          <a:xfrm>
            <a:off x="2004391" y="166315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sz="4000" dirty="0">
                <a:solidFill>
                  <a:srgbClr val="0505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nb-NO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4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Hvordan kan frivilligheten bidra til å skape gode lokalsamfunn?</a:t>
            </a:r>
            <a:endParaRPr lang="nb-NO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6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9A81F56-BDCB-4DCC-8CBC-6B654C105F21}"/>
              </a:ext>
            </a:extLst>
          </p:cNvPr>
          <p:cNvSpPr/>
          <p:nvPr/>
        </p:nvSpPr>
        <p:spPr>
          <a:xfrm>
            <a:off x="1821720" y="20953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b-NO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 hvilke måter kan kommunen og frivilligheten samarbeide?</a:t>
            </a:r>
          </a:p>
        </p:txBody>
      </p:sp>
    </p:spTree>
    <p:extLst>
      <p:ext uri="{BB962C8B-B14F-4D97-AF65-F5344CB8AC3E}">
        <p14:creationId xmlns:p14="http://schemas.microsoft.com/office/powerpoint/2010/main" val="299644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E593592-D1D9-403E-91E3-6B5F82F96E76}"/>
              </a:ext>
            </a:extLst>
          </p:cNvPr>
          <p:cNvSpPr/>
          <p:nvPr/>
        </p:nvSpPr>
        <p:spPr>
          <a:xfrm>
            <a:off x="89453" y="809705"/>
            <a:ext cx="3616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u="sng" dirty="0"/>
              <a:t>Frivillighetens år 2022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35ED846-CBE8-4C89-A613-0F6C791F2772}"/>
              </a:ext>
            </a:extLst>
          </p:cNvPr>
          <p:cNvSpPr txBox="1"/>
          <p:nvPr/>
        </p:nvSpPr>
        <p:spPr>
          <a:xfrm>
            <a:off x="89453" y="1401828"/>
            <a:ext cx="5770085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Frivillighetens år 2022 skal feires av frivillige, medlemmer, organisasjoner, kommuner, næringsliv og alle andre, både nasjonalt og lokalt.</a:t>
            </a:r>
          </a:p>
          <a:p>
            <a:endParaRPr lang="nb-NO" sz="2400" dirty="0"/>
          </a:p>
          <a:p>
            <a:r>
              <a:rPr lang="nb-NO" sz="2400" dirty="0"/>
              <a:t>Markeres over hele Norge</a:t>
            </a:r>
          </a:p>
          <a:p>
            <a:endParaRPr lang="nb-NO" sz="2400" dirty="0"/>
          </a:p>
          <a:p>
            <a:r>
              <a:rPr lang="nb-NO" sz="2400" dirty="0"/>
              <a:t>Legger til rette for å markere sin organisasjon lokalt</a:t>
            </a:r>
          </a:p>
          <a:p>
            <a:endParaRPr lang="nb-NO" sz="2400" dirty="0"/>
          </a:p>
          <a:p>
            <a:r>
              <a:rPr lang="nb-NO" sz="2400" dirty="0"/>
              <a:t>Målet er å synliggjøre frivilligheten, øke kjennskap og annerkjennelse </a:t>
            </a:r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endParaRPr lang="nb-NO" sz="28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6B5ACD8-2BFA-42EB-8570-4722D5A88DEA}"/>
              </a:ext>
            </a:extLst>
          </p:cNvPr>
          <p:cNvSpPr/>
          <p:nvPr/>
        </p:nvSpPr>
        <p:spPr>
          <a:xfrm>
            <a:off x="5726843" y="5555974"/>
            <a:ext cx="417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hlinkClick r:id="rId2"/>
              </a:rPr>
              <a:t>Frivillighetens år 2022 (frivillighetensar.no)</a:t>
            </a:r>
            <a:endParaRPr lang="nb-NO" dirty="0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04F853C5-CF37-40A2-81A4-6FBC0AB76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991" y="2597294"/>
            <a:ext cx="3867556" cy="288592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68957B7-7A9B-45F9-9920-A2CFC089ED79}"/>
              </a:ext>
            </a:extLst>
          </p:cNvPr>
          <p:cNvSpPr txBox="1"/>
          <p:nvPr/>
        </p:nvSpPr>
        <p:spPr>
          <a:xfrm>
            <a:off x="6528632" y="1302026"/>
            <a:ext cx="2575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/>
              <a:t>Utvikle kommunes </a:t>
            </a:r>
          </a:p>
          <a:p>
            <a:r>
              <a:rPr lang="nb-NO" sz="2400" dirty="0"/>
              <a:t>frivillighetspolitikk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5DE148A-4514-4CA3-981E-C5A027AEED10}"/>
              </a:ext>
            </a:extLst>
          </p:cNvPr>
          <p:cNvCxnSpPr/>
          <p:nvPr/>
        </p:nvCxnSpPr>
        <p:spPr>
          <a:xfrm>
            <a:off x="5948991" y="993913"/>
            <a:ext cx="0" cy="1530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9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el 37">
            <a:extLst>
              <a:ext uri="{FF2B5EF4-FFF2-40B4-BE49-F238E27FC236}">
                <a16:creationId xmlns:a16="http://schemas.microsoft.com/office/drawing/2014/main" id="{606702BF-8D8D-40A0-B856-335272C0ACD7}"/>
              </a:ext>
            </a:extLst>
          </p:cNvPr>
          <p:cNvSpPr/>
          <p:nvPr/>
        </p:nvSpPr>
        <p:spPr>
          <a:xfrm>
            <a:off x="2785291" y="2323592"/>
            <a:ext cx="4333867" cy="723079"/>
          </a:xfrm>
          <a:prstGeom prst="rect">
            <a:avLst/>
          </a:prstGeom>
          <a:solidFill>
            <a:schemeClr val="accent2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63"/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C74B1106-3DDD-4A80-BAD8-02E8838D77C4}"/>
              </a:ext>
            </a:extLst>
          </p:cNvPr>
          <p:cNvSpPr/>
          <p:nvPr/>
        </p:nvSpPr>
        <p:spPr>
          <a:xfrm>
            <a:off x="2777572" y="1196998"/>
            <a:ext cx="4333866" cy="1103330"/>
          </a:xfrm>
          <a:prstGeom prst="rect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63" dirty="0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47E0E122-5CEE-4266-B207-AE7545B2C402}"/>
              </a:ext>
            </a:extLst>
          </p:cNvPr>
          <p:cNvSpPr/>
          <p:nvPr/>
        </p:nvSpPr>
        <p:spPr>
          <a:xfrm>
            <a:off x="2526549" y="4368597"/>
            <a:ext cx="4577169" cy="1069780"/>
          </a:xfrm>
          <a:prstGeom prst="rect">
            <a:avLst/>
          </a:prstGeom>
          <a:solidFill>
            <a:srgbClr val="00B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63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BA5FBBAD-7D50-4B6B-ADFA-2CD19213084B}"/>
              </a:ext>
            </a:extLst>
          </p:cNvPr>
          <p:cNvSpPr/>
          <p:nvPr/>
        </p:nvSpPr>
        <p:spPr>
          <a:xfrm>
            <a:off x="2800718" y="3069935"/>
            <a:ext cx="4333867" cy="1275398"/>
          </a:xfrm>
          <a:prstGeom prst="rect">
            <a:avLst/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63"/>
          </a:p>
        </p:txBody>
      </p:sp>
      <p:cxnSp>
        <p:nvCxnSpPr>
          <p:cNvPr id="40" name="Rett linje 39">
            <a:extLst>
              <a:ext uri="{FF2B5EF4-FFF2-40B4-BE49-F238E27FC236}">
                <a16:creationId xmlns:a16="http://schemas.microsoft.com/office/drawing/2014/main" id="{2697F9C8-B730-4FD5-9B23-8D1B7A470EBE}"/>
              </a:ext>
            </a:extLst>
          </p:cNvPr>
          <p:cNvCxnSpPr>
            <a:cxnSpLocks/>
          </p:cNvCxnSpPr>
          <p:nvPr/>
        </p:nvCxnSpPr>
        <p:spPr>
          <a:xfrm flipV="1">
            <a:off x="7119158" y="1196998"/>
            <a:ext cx="15426" cy="40976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ktangel 40">
            <a:extLst>
              <a:ext uri="{FF2B5EF4-FFF2-40B4-BE49-F238E27FC236}">
                <a16:creationId xmlns:a16="http://schemas.microsoft.com/office/drawing/2014/main" id="{177B8183-C2F4-42DB-B6DA-032C8D69F702}"/>
              </a:ext>
            </a:extLst>
          </p:cNvPr>
          <p:cNvSpPr/>
          <p:nvPr/>
        </p:nvSpPr>
        <p:spPr>
          <a:xfrm>
            <a:off x="4376424" y="1258630"/>
            <a:ext cx="2637488" cy="35834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7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Oversiktsdokument over helsetilstand</a:t>
            </a:r>
          </a:p>
          <a:p>
            <a:pPr algn="ctr"/>
            <a:r>
              <a:rPr lang="nb-NO" sz="6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Statistikk og fakta</a:t>
            </a:r>
            <a:r>
              <a:rPr lang="nb-NO" sz="975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09FB4446-3357-4D0F-A235-9D8AF1E7CE89}"/>
              </a:ext>
            </a:extLst>
          </p:cNvPr>
          <p:cNvSpPr/>
          <p:nvPr/>
        </p:nvSpPr>
        <p:spPr>
          <a:xfrm>
            <a:off x="4373604" y="1779335"/>
            <a:ext cx="2640308" cy="480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Kommunal planstrategi </a:t>
            </a:r>
            <a:endParaRPr lang="nb-NO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650" dirty="0">
                <a:solidFill>
                  <a:schemeClr val="tx1"/>
                </a:solidFill>
              </a:rPr>
              <a:t>Utfordringer – Målbildet – Strategiske valg for samfunnsutviklingen og planbehov</a:t>
            </a:r>
            <a:endParaRPr lang="nb-NO" sz="853" dirty="0">
              <a:solidFill>
                <a:schemeClr val="tx1"/>
              </a:solidFill>
            </a:endParaRP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B2B82DF1-8F9A-41B0-87B0-6C267AB7314C}"/>
              </a:ext>
            </a:extLst>
          </p:cNvPr>
          <p:cNvSpPr/>
          <p:nvPr/>
        </p:nvSpPr>
        <p:spPr>
          <a:xfrm>
            <a:off x="4371786" y="2432483"/>
            <a:ext cx="1334938" cy="480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Samfunnsdel </a:t>
            </a:r>
          </a:p>
          <a:p>
            <a:pPr algn="ctr"/>
            <a:r>
              <a:rPr lang="nb-NO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Visjon, Satsningsområder med mål og veivalg</a:t>
            </a: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A801A2B1-A095-434A-A953-209BFA9BBDF7}"/>
              </a:ext>
            </a:extLst>
          </p:cNvPr>
          <p:cNvSpPr/>
          <p:nvPr/>
        </p:nvSpPr>
        <p:spPr>
          <a:xfrm>
            <a:off x="5703360" y="2432483"/>
            <a:ext cx="1300159" cy="480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b-NO" sz="9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Arealdel </a:t>
            </a:r>
          </a:p>
          <a:p>
            <a:pPr algn="ctr"/>
            <a:r>
              <a:rPr lang="nb-NO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Areal og naturforvaltning </a:t>
            </a:r>
          </a:p>
          <a:p>
            <a:pPr algn="ctr"/>
            <a:r>
              <a:rPr lang="nb-NO" sz="113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975" dirty="0">
              <a:solidFill>
                <a:schemeClr val="tx1"/>
              </a:solidFill>
            </a:endParaRP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5" name="Rett pilkobling 44">
            <a:extLst>
              <a:ext uri="{FF2B5EF4-FFF2-40B4-BE49-F238E27FC236}">
                <a16:creationId xmlns:a16="http://schemas.microsoft.com/office/drawing/2014/main" id="{F774901E-2206-43BA-9CAF-B6FF775CAE04}"/>
              </a:ext>
            </a:extLst>
          </p:cNvPr>
          <p:cNvCxnSpPr>
            <a:cxnSpLocks/>
            <a:stCxn id="44" idx="2"/>
            <a:endCxn id="47" idx="0"/>
          </p:cNvCxnSpPr>
          <p:nvPr/>
        </p:nvCxnSpPr>
        <p:spPr>
          <a:xfrm flipH="1">
            <a:off x="6351896" y="2913360"/>
            <a:ext cx="1544" cy="1798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Rett pilkobling 45">
            <a:extLst>
              <a:ext uri="{FF2B5EF4-FFF2-40B4-BE49-F238E27FC236}">
                <a16:creationId xmlns:a16="http://schemas.microsoft.com/office/drawing/2014/main" id="{21A018CA-C1DD-460D-A8BF-48304C9B0D80}"/>
              </a:ext>
            </a:extLst>
          </p:cNvPr>
          <p:cNvCxnSpPr>
            <a:cxnSpLocks/>
            <a:stCxn id="43" idx="2"/>
            <a:endCxn id="53" idx="0"/>
          </p:cNvCxnSpPr>
          <p:nvPr/>
        </p:nvCxnSpPr>
        <p:spPr>
          <a:xfrm>
            <a:off x="5039255" y="2913360"/>
            <a:ext cx="0" cy="1812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ektangel 46">
            <a:extLst>
              <a:ext uri="{FF2B5EF4-FFF2-40B4-BE49-F238E27FC236}">
                <a16:creationId xmlns:a16="http://schemas.microsoft.com/office/drawing/2014/main" id="{F5EAC72D-3FE5-4956-B0E9-0437D4AD453D}"/>
              </a:ext>
            </a:extLst>
          </p:cNvPr>
          <p:cNvSpPr/>
          <p:nvPr/>
        </p:nvSpPr>
        <p:spPr>
          <a:xfrm>
            <a:off x="5695575" y="3093241"/>
            <a:ext cx="1312641" cy="480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Kommunedelplaner </a:t>
            </a:r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853" dirty="0">
              <a:solidFill>
                <a:schemeClr val="tx1"/>
              </a:solidFill>
            </a:endParaRP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2B99017-280B-4312-9A6A-DC88C3361AEE}"/>
              </a:ext>
            </a:extLst>
          </p:cNvPr>
          <p:cNvSpPr/>
          <p:nvPr/>
        </p:nvSpPr>
        <p:spPr>
          <a:xfrm>
            <a:off x="5689881" y="3793235"/>
            <a:ext cx="1324031" cy="480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Reguleringsplan</a:t>
            </a:r>
          </a:p>
          <a:p>
            <a:pPr algn="ctr"/>
            <a:r>
              <a:rPr lang="nb-NO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(Områderegulering / detaljplan) </a:t>
            </a:r>
            <a:r>
              <a:rPr lang="nb-NO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650" dirty="0">
              <a:solidFill>
                <a:schemeClr val="tx1"/>
              </a:solidFill>
            </a:endParaRP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9" name="Rett pilkobling 48">
            <a:extLst>
              <a:ext uri="{FF2B5EF4-FFF2-40B4-BE49-F238E27FC236}">
                <a16:creationId xmlns:a16="http://schemas.microsoft.com/office/drawing/2014/main" id="{1B585A26-914D-4BE3-A371-A492C5E5241C}"/>
              </a:ext>
            </a:extLst>
          </p:cNvPr>
          <p:cNvCxnSpPr>
            <a:cxnSpLocks/>
            <a:stCxn id="47" idx="2"/>
            <a:endCxn id="48" idx="0"/>
          </p:cNvCxnSpPr>
          <p:nvPr/>
        </p:nvCxnSpPr>
        <p:spPr>
          <a:xfrm>
            <a:off x="6351896" y="3574119"/>
            <a:ext cx="1" cy="2191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Rett pilkobling 49">
            <a:extLst>
              <a:ext uri="{FF2B5EF4-FFF2-40B4-BE49-F238E27FC236}">
                <a16:creationId xmlns:a16="http://schemas.microsoft.com/office/drawing/2014/main" id="{A71E3252-077F-483E-93E1-6D7B492DA38C}"/>
              </a:ext>
            </a:extLst>
          </p:cNvPr>
          <p:cNvCxnSpPr>
            <a:cxnSpLocks/>
            <a:stCxn id="48" idx="2"/>
          </p:cNvCxnSpPr>
          <p:nvPr/>
        </p:nvCxnSpPr>
        <p:spPr>
          <a:xfrm>
            <a:off x="6351897" y="4274112"/>
            <a:ext cx="0" cy="2702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Rett pilkobling 50">
            <a:extLst>
              <a:ext uri="{FF2B5EF4-FFF2-40B4-BE49-F238E27FC236}">
                <a16:creationId xmlns:a16="http://schemas.microsoft.com/office/drawing/2014/main" id="{6680F586-09E5-442B-9573-7FE06F3AC409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5039255" y="4274112"/>
            <a:ext cx="0" cy="2702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ktangel 51">
            <a:extLst>
              <a:ext uri="{FF2B5EF4-FFF2-40B4-BE49-F238E27FC236}">
                <a16:creationId xmlns:a16="http://schemas.microsoft.com/office/drawing/2014/main" id="{4320CC73-682A-40CE-B1ED-BAE520CEC44B}"/>
              </a:ext>
            </a:extLst>
          </p:cNvPr>
          <p:cNvSpPr/>
          <p:nvPr/>
        </p:nvSpPr>
        <p:spPr>
          <a:xfrm>
            <a:off x="4382933" y="4544386"/>
            <a:ext cx="2612510" cy="30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94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Økonomiplan med handlingsdel - 4 år</a:t>
            </a: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F44B18C9-B23D-40C7-8861-F896D26A6606}"/>
              </a:ext>
            </a:extLst>
          </p:cNvPr>
          <p:cNvSpPr/>
          <p:nvPr/>
        </p:nvSpPr>
        <p:spPr>
          <a:xfrm>
            <a:off x="4382934" y="3094596"/>
            <a:ext cx="1312642" cy="1179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75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Temaplaner med</a:t>
            </a:r>
          </a:p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tiltak</a:t>
            </a:r>
          </a:p>
          <a:p>
            <a:pPr algn="ctr"/>
            <a:endParaRPr lang="nb-NO" sz="6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b-NO" sz="975" dirty="0">
              <a:solidFill>
                <a:schemeClr val="tx1"/>
              </a:solidFill>
            </a:endParaRP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33BEC06D-2D86-4152-A6C8-8C215C62A636}"/>
              </a:ext>
            </a:extLst>
          </p:cNvPr>
          <p:cNvSpPr/>
          <p:nvPr/>
        </p:nvSpPr>
        <p:spPr>
          <a:xfrm>
            <a:off x="4382931" y="4852990"/>
            <a:ext cx="2612511" cy="30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75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Budsjett med handlingsdel – 1 år  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07FE0DF6-7B42-49B0-AFC9-206B024C8B97}"/>
              </a:ext>
            </a:extLst>
          </p:cNvPr>
          <p:cNvSpPr/>
          <p:nvPr/>
        </p:nvSpPr>
        <p:spPr>
          <a:xfrm>
            <a:off x="7238371" y="3093242"/>
            <a:ext cx="599025" cy="1180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50" dirty="0">
                <a:solidFill>
                  <a:schemeClr val="tx1"/>
                </a:solidFill>
                <a:latin typeface="Times New Roman"/>
                <a:cs typeface="Times New Roman"/>
              </a:rPr>
              <a:t>Nivå 2 – Delmål og tiltak </a:t>
            </a:r>
            <a:endParaRPr lang="nb-NO" sz="650" dirty="0">
              <a:solidFill>
                <a:schemeClr val="tx1"/>
              </a:solidFill>
            </a:endParaRPr>
          </a:p>
          <a:p>
            <a:pPr algn="ctr"/>
            <a:r>
              <a:rPr lang="nb-NO" sz="81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nb-NO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Taktisk</a:t>
            </a:r>
          </a:p>
          <a:p>
            <a:pPr algn="ctr"/>
            <a:r>
              <a:rPr lang="nb-NO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1-4 år 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E4307D20-09E0-4BF6-80A6-100239E916CB}"/>
              </a:ext>
            </a:extLst>
          </p:cNvPr>
          <p:cNvSpPr/>
          <p:nvPr/>
        </p:nvSpPr>
        <p:spPr>
          <a:xfrm>
            <a:off x="7243528" y="1258629"/>
            <a:ext cx="593868" cy="1748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73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Nivå 1 –</a:t>
            </a:r>
          </a:p>
          <a:p>
            <a:pPr algn="ctr"/>
            <a:endParaRPr lang="nb-NO" sz="73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73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Strategisk</a:t>
            </a:r>
          </a:p>
          <a:p>
            <a:pPr algn="ctr"/>
            <a:r>
              <a:rPr lang="nb-NO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år </a:t>
            </a:r>
            <a:r>
              <a:rPr lang="nb-NO" sz="81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nb-NO" sz="731" dirty="0">
              <a:solidFill>
                <a:schemeClr val="tx1"/>
              </a:solidFill>
            </a:endParaRPr>
          </a:p>
          <a:p>
            <a:pPr algn="ctr"/>
            <a:r>
              <a:rPr lang="nb-NO" sz="894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9B63D4F7-FE1D-46C3-85EB-5926CFA3ED2B}"/>
              </a:ext>
            </a:extLst>
          </p:cNvPr>
          <p:cNvSpPr/>
          <p:nvPr/>
        </p:nvSpPr>
        <p:spPr>
          <a:xfrm>
            <a:off x="7243528" y="4544385"/>
            <a:ext cx="593868" cy="617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89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Nivå 3 – Prioriteringer og tiltak</a:t>
            </a:r>
          </a:p>
          <a:p>
            <a:pPr algn="ctr"/>
            <a:endParaRPr lang="nb-NO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Operativt </a:t>
            </a:r>
          </a:p>
          <a:p>
            <a:pPr algn="ctr"/>
            <a:r>
              <a:rPr lang="nb-NO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år </a:t>
            </a:r>
            <a:endParaRPr lang="nb-NO" sz="650" b="1" dirty="0">
              <a:solidFill>
                <a:schemeClr val="tx1"/>
              </a:solidFill>
            </a:endParaRPr>
          </a:p>
          <a:p>
            <a:pPr algn="ctr"/>
            <a:r>
              <a:rPr lang="nb-NO" sz="89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35B47049-18AD-4B43-A12E-1F10BC464057}"/>
              </a:ext>
            </a:extLst>
          </p:cNvPr>
          <p:cNvSpPr/>
          <p:nvPr/>
        </p:nvSpPr>
        <p:spPr>
          <a:xfrm>
            <a:off x="2544254" y="4421739"/>
            <a:ext cx="1394641" cy="5901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138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97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Årsmelding med  måloppnåelse og økonomi</a:t>
            </a:r>
          </a:p>
          <a:p>
            <a:pPr algn="ctr"/>
            <a:r>
              <a:rPr lang="nb-NO" sz="113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9" name="Rett pilkobling 58">
            <a:extLst>
              <a:ext uri="{FF2B5EF4-FFF2-40B4-BE49-F238E27FC236}">
                <a16:creationId xmlns:a16="http://schemas.microsoft.com/office/drawing/2014/main" id="{F2634353-0907-4FF2-8DE1-F3498D92F0A9}"/>
              </a:ext>
            </a:extLst>
          </p:cNvPr>
          <p:cNvCxnSpPr>
            <a:cxnSpLocks/>
          </p:cNvCxnSpPr>
          <p:nvPr/>
        </p:nvCxnSpPr>
        <p:spPr>
          <a:xfrm flipH="1" flipV="1">
            <a:off x="3961291" y="4852990"/>
            <a:ext cx="42164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kstSylinder 59">
            <a:extLst>
              <a:ext uri="{FF2B5EF4-FFF2-40B4-BE49-F238E27FC236}">
                <a16:creationId xmlns:a16="http://schemas.microsoft.com/office/drawing/2014/main" id="{C075B6C4-28D3-40A1-9F19-E68211F8868D}"/>
              </a:ext>
            </a:extLst>
          </p:cNvPr>
          <p:cNvSpPr txBox="1"/>
          <p:nvPr/>
        </p:nvSpPr>
        <p:spPr>
          <a:xfrm>
            <a:off x="2544253" y="5011321"/>
            <a:ext cx="1394642" cy="3425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8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Mål- og tiltaksrapportering </a:t>
            </a:r>
          </a:p>
        </p:txBody>
      </p: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431ADB59-14C9-48B3-9CCA-1008C30A3E40}"/>
              </a:ext>
            </a:extLst>
          </p:cNvPr>
          <p:cNvSpPr txBox="1"/>
          <p:nvPr/>
        </p:nvSpPr>
        <p:spPr>
          <a:xfrm>
            <a:off x="2544253" y="5211376"/>
            <a:ext cx="1394642" cy="3486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8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b-NO" sz="8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Mål- og tiltaksrapportering </a:t>
            </a:r>
            <a:endParaRPr lang="nb-NO" sz="85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Rett pilkobling 61">
            <a:extLst>
              <a:ext uri="{FF2B5EF4-FFF2-40B4-BE49-F238E27FC236}">
                <a16:creationId xmlns:a16="http://schemas.microsoft.com/office/drawing/2014/main" id="{35633BB8-0675-4829-BD91-004290F89A3E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5039255" y="2260212"/>
            <a:ext cx="0" cy="1722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Rett pilkobling 62">
            <a:extLst>
              <a:ext uri="{FF2B5EF4-FFF2-40B4-BE49-F238E27FC236}">
                <a16:creationId xmlns:a16="http://schemas.microsoft.com/office/drawing/2014/main" id="{100583FC-8DD1-4304-B535-351942255870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 flipH="1">
            <a:off x="5693758" y="1616971"/>
            <a:ext cx="1411" cy="16236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Rett pilkobling 63">
            <a:extLst>
              <a:ext uri="{FF2B5EF4-FFF2-40B4-BE49-F238E27FC236}">
                <a16:creationId xmlns:a16="http://schemas.microsoft.com/office/drawing/2014/main" id="{211D03DE-5043-4CD9-A706-D2C162BA782A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6351896" y="2260212"/>
            <a:ext cx="1544" cy="1722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kstSylinder 64">
            <a:extLst>
              <a:ext uri="{FF2B5EF4-FFF2-40B4-BE49-F238E27FC236}">
                <a16:creationId xmlns:a16="http://schemas.microsoft.com/office/drawing/2014/main" id="{70BFA2BE-6280-467E-9393-F1B080FD3F1C}"/>
              </a:ext>
            </a:extLst>
          </p:cNvPr>
          <p:cNvSpPr txBox="1"/>
          <p:nvPr/>
        </p:nvSpPr>
        <p:spPr>
          <a:xfrm>
            <a:off x="3270340" y="1331521"/>
            <a:ext cx="384491" cy="367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894" dirty="0"/>
              <a:t>4. år</a:t>
            </a:r>
          </a:p>
        </p:txBody>
      </p:sp>
      <p:sp>
        <p:nvSpPr>
          <p:cNvPr id="66" name="TekstSylinder 65">
            <a:extLst>
              <a:ext uri="{FF2B5EF4-FFF2-40B4-BE49-F238E27FC236}">
                <a16:creationId xmlns:a16="http://schemas.microsoft.com/office/drawing/2014/main" id="{FADF4078-D5C8-4C2A-ADDC-16620EE474AB}"/>
              </a:ext>
            </a:extLst>
          </p:cNvPr>
          <p:cNvSpPr txBox="1"/>
          <p:nvPr/>
        </p:nvSpPr>
        <p:spPr>
          <a:xfrm>
            <a:off x="3262175" y="1913495"/>
            <a:ext cx="384491" cy="3675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894" dirty="0"/>
              <a:t>4. år</a:t>
            </a:r>
          </a:p>
        </p:txBody>
      </p:sp>
      <p:sp>
        <p:nvSpPr>
          <p:cNvPr id="67" name="TekstSylinder 66">
            <a:extLst>
              <a:ext uri="{FF2B5EF4-FFF2-40B4-BE49-F238E27FC236}">
                <a16:creationId xmlns:a16="http://schemas.microsoft.com/office/drawing/2014/main" id="{E8711E0B-34ED-4383-8852-8D71C00052F7}"/>
              </a:ext>
            </a:extLst>
          </p:cNvPr>
          <p:cNvSpPr txBox="1"/>
          <p:nvPr/>
        </p:nvSpPr>
        <p:spPr>
          <a:xfrm>
            <a:off x="2869108" y="2551583"/>
            <a:ext cx="1170626" cy="2299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894" dirty="0"/>
              <a:t>Kommuneplan: 12 år </a:t>
            </a:r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3CED3AFD-1DA0-4876-BF73-220B9FA51F5B}"/>
              </a:ext>
            </a:extLst>
          </p:cNvPr>
          <p:cNvSpPr txBox="1"/>
          <p:nvPr/>
        </p:nvSpPr>
        <p:spPr>
          <a:xfrm>
            <a:off x="2869108" y="3308397"/>
            <a:ext cx="1170626" cy="6427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894" dirty="0"/>
              <a:t>Plan for et bestemt område: hovedsakelig 4. år med en tiltaksdel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9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80"/>
    </mc:Choice>
    <mc:Fallback xmlns="">
      <p:transition spd="slow" advTm="13038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lomst, plante&#10;&#10;Automatisk generert beskrivelse">
            <a:extLst>
              <a:ext uri="{FF2B5EF4-FFF2-40B4-BE49-F238E27FC236}">
                <a16:creationId xmlns:a16="http://schemas.microsoft.com/office/drawing/2014/main" id="{7CF0BE43-D6F9-44D7-A1A5-653BE3E26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61" y="-41013"/>
            <a:ext cx="6127399" cy="69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9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78D5373-F26F-414D-B748-91A08FE74195}"/>
              </a:ext>
            </a:extLst>
          </p:cNvPr>
          <p:cNvSpPr txBox="1"/>
          <p:nvPr/>
        </p:nvSpPr>
        <p:spPr>
          <a:xfrm>
            <a:off x="427381" y="717829"/>
            <a:ext cx="3345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/>
              <a:t>Hensikt med planen: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9D2059C-2E5A-4BBA-BC59-173FF6698DC8}"/>
              </a:ext>
            </a:extLst>
          </p:cNvPr>
          <p:cNvSpPr txBox="1"/>
          <p:nvPr/>
        </p:nvSpPr>
        <p:spPr>
          <a:xfrm flipH="1">
            <a:off x="129208" y="1463814"/>
            <a:ext cx="42837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Forsterke og systematisere samhandlingen mellom frivillig og offentlig sektor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Bred oppfatning av frivilligheten som ressurs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Enkle retningslinjer for samarbeid mellom det offentlige og frivillige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Utvikles nye samarbeidsformer og forsterke eksisterende plattformer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</p:txBody>
      </p:sp>
      <p:pic>
        <p:nvPicPr>
          <p:cNvPr id="1026" name="Picture 2" descr="Frivillighet og beredskap i lokalsamfunnet - Senter for forskning på  sivilsamfunn og frivillig sektor">
            <a:extLst>
              <a:ext uri="{FF2B5EF4-FFF2-40B4-BE49-F238E27FC236}">
                <a16:creationId xmlns:a16="http://schemas.microsoft.com/office/drawing/2014/main" id="{AAFDA24F-4E16-4745-A990-E3C403C51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49" y="3557656"/>
            <a:ext cx="5065644" cy="33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614571F-FC7D-4D3C-A3EF-93B9EEF0883D}"/>
              </a:ext>
            </a:extLst>
          </p:cNvPr>
          <p:cNvSpPr txBox="1"/>
          <p:nvPr/>
        </p:nvSpPr>
        <p:spPr>
          <a:xfrm flipH="1">
            <a:off x="5236265" y="862020"/>
            <a:ext cx="40551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/>
              <a:t>Mål: Økt synlighet, økt annerkjennelse, økt deltagelse og økt mangfold</a:t>
            </a:r>
          </a:p>
          <a:p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Planen skal resultere i kommunens frivillighetspolitikk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30844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E81F4DD1-A310-449D-8268-70373B884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56" y="776103"/>
            <a:ext cx="7235687" cy="59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DB40564-B83D-460C-A5B7-37D59370D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1" y="830541"/>
            <a:ext cx="8121779" cy="593800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1C424BB-3D95-4E3B-B304-4654D0766C4C}"/>
              </a:ext>
            </a:extLst>
          </p:cNvPr>
          <p:cNvSpPr/>
          <p:nvPr/>
        </p:nvSpPr>
        <p:spPr>
          <a:xfrm>
            <a:off x="3126286" y="180981"/>
            <a:ext cx="326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Har du </a:t>
            </a:r>
            <a:r>
              <a:rPr lang="en-US" b="1" dirty="0" err="1"/>
              <a:t>verv</a:t>
            </a:r>
            <a:r>
              <a:rPr lang="en-US" b="1" dirty="0"/>
              <a:t> i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frivillig</a:t>
            </a:r>
            <a:r>
              <a:rPr lang="en-US" b="1" dirty="0"/>
              <a:t> </a:t>
            </a:r>
            <a:r>
              <a:rPr lang="en-US" b="1" dirty="0" err="1"/>
              <a:t>organisasjon</a:t>
            </a:r>
            <a:r>
              <a:rPr lang="en-U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161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ord&#10;&#10;Automatisk generert beskrivelse">
            <a:extLst>
              <a:ext uri="{FF2B5EF4-FFF2-40B4-BE49-F238E27FC236}">
                <a16:creationId xmlns:a16="http://schemas.microsoft.com/office/drawing/2014/main" id="{CDBC885C-F3B4-41C0-92EA-C5D5FCEE2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955" y="161207"/>
            <a:ext cx="6416090" cy="669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79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D303833-0E2C-48F8-AC02-FA64BBA8C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068" y="796452"/>
            <a:ext cx="8120155" cy="598998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6160B69A-FA01-4255-A408-34A7E97ECD00}"/>
              </a:ext>
            </a:extLst>
          </p:cNvPr>
          <p:cNvSpPr/>
          <p:nvPr/>
        </p:nvSpPr>
        <p:spPr>
          <a:xfrm>
            <a:off x="3230985" y="151081"/>
            <a:ext cx="3656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Hva</a:t>
            </a:r>
            <a:r>
              <a:rPr lang="en-US" dirty="0"/>
              <a:t> </a:t>
            </a:r>
            <a:r>
              <a:rPr lang="en-US" dirty="0" err="1"/>
              <a:t>synes</a:t>
            </a:r>
            <a:r>
              <a:rPr lang="en-US" dirty="0"/>
              <a:t> du om å </a:t>
            </a:r>
            <a:r>
              <a:rPr lang="en-US" dirty="0" err="1"/>
              <a:t>bli</a:t>
            </a:r>
            <a:r>
              <a:rPr lang="en-US" dirty="0"/>
              <a:t> spurt om å delta i </a:t>
            </a:r>
            <a:r>
              <a:rPr lang="en-US" dirty="0" err="1"/>
              <a:t>frivillig</a:t>
            </a:r>
            <a:r>
              <a:rPr lang="en-US" dirty="0"/>
              <a:t> </a:t>
            </a:r>
            <a:r>
              <a:rPr lang="en-US" dirty="0" err="1"/>
              <a:t>arbeid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207608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8.8|39.6|23.5|24.8"/>
</p:tagLst>
</file>

<file path=ppt/theme/theme1.xml><?xml version="1.0" encoding="utf-8"?>
<a:theme xmlns:a="http://schemas.openxmlformats.org/drawingml/2006/main" name="Lysbildemal 1">
  <a:themeElements>
    <a:clrScheme name="Body tex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ysbildemal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16800</TotalTime>
  <Words>736</Words>
  <Application>Microsoft Office PowerPoint</Application>
  <PresentationFormat>A4 (210 x 297 mm)</PresentationFormat>
  <Paragraphs>130</Paragraphs>
  <Slides>15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Lysbildemal 1</vt:lpstr>
      <vt:lpstr>Lysbildemal 2</vt:lpstr>
      <vt:lpstr>Orientering plan for frivillighet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Martin Øie Lauten</cp:lastModifiedBy>
  <cp:revision>188</cp:revision>
  <dcterms:created xsi:type="dcterms:W3CDTF">2020-01-15T12:18:18Z</dcterms:created>
  <dcterms:modified xsi:type="dcterms:W3CDTF">2022-03-17T13:50:04Z</dcterms:modified>
  <cp:category/>
</cp:coreProperties>
</file>