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56" r:id="rId3"/>
    <p:sldId id="257" r:id="rId4"/>
    <p:sldId id="258" r:id="rId5"/>
    <p:sldId id="259" r:id="rId6"/>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de Setran" userId="f33e5b04-bd7c-4eee-96d8-e5fe76de3ac8" providerId="ADAL" clId="{B7C7A5A4-AB45-420C-A9DB-2D186DDC47AE}"/>
    <pc:docChg chg="modSld">
      <pc:chgData name="Frode Setran" userId="f33e5b04-bd7c-4eee-96d8-e5fe76de3ac8" providerId="ADAL" clId="{B7C7A5A4-AB45-420C-A9DB-2D186DDC47AE}" dt="2023-02-06T13:34:24.700" v="1247" actId="20577"/>
      <pc:docMkLst>
        <pc:docMk/>
      </pc:docMkLst>
      <pc:sldChg chg="modSp mod">
        <pc:chgData name="Frode Setran" userId="f33e5b04-bd7c-4eee-96d8-e5fe76de3ac8" providerId="ADAL" clId="{B7C7A5A4-AB45-420C-A9DB-2D186DDC47AE}" dt="2023-02-06T13:34:24.700" v="1247" actId="20577"/>
        <pc:sldMkLst>
          <pc:docMk/>
          <pc:sldMk cId="308630972" sldId="257"/>
        </pc:sldMkLst>
        <pc:spChg chg="mod">
          <ac:chgData name="Frode Setran" userId="f33e5b04-bd7c-4eee-96d8-e5fe76de3ac8" providerId="ADAL" clId="{B7C7A5A4-AB45-420C-A9DB-2D186DDC47AE}" dt="2023-02-06T13:34:24.700" v="1247" actId="20577"/>
          <ac:spMkLst>
            <pc:docMk/>
            <pc:sldMk cId="308630972" sldId="257"/>
            <ac:spMk id="6" creationId="{D17288AC-570C-41DE-83F0-22659BFA0563}"/>
          </ac:spMkLst>
        </pc:spChg>
      </pc:sldChg>
      <pc:sldChg chg="modSp mod">
        <pc:chgData name="Frode Setran" userId="f33e5b04-bd7c-4eee-96d8-e5fe76de3ac8" providerId="ADAL" clId="{B7C7A5A4-AB45-420C-A9DB-2D186DDC47AE}" dt="2023-02-04T21:48:28.097" v="917" actId="207"/>
        <pc:sldMkLst>
          <pc:docMk/>
          <pc:sldMk cId="208288231" sldId="258"/>
        </pc:sldMkLst>
        <pc:spChg chg="mod">
          <ac:chgData name="Frode Setran" userId="f33e5b04-bd7c-4eee-96d8-e5fe76de3ac8" providerId="ADAL" clId="{B7C7A5A4-AB45-420C-A9DB-2D186DDC47AE}" dt="2023-02-04T21:48:28.097" v="917" actId="207"/>
          <ac:spMkLst>
            <pc:docMk/>
            <pc:sldMk cId="208288231" sldId="258"/>
            <ac:spMk id="6" creationId="{D17288AC-570C-41DE-83F0-22659BFA0563}"/>
          </ac:spMkLst>
        </pc:spChg>
      </pc:sldChg>
      <pc:sldChg chg="modSp mod">
        <pc:chgData name="Frode Setran" userId="f33e5b04-bd7c-4eee-96d8-e5fe76de3ac8" providerId="ADAL" clId="{B7C7A5A4-AB45-420C-A9DB-2D186DDC47AE}" dt="2023-02-04T22:00:21.257" v="1233" actId="207"/>
        <pc:sldMkLst>
          <pc:docMk/>
          <pc:sldMk cId="2106983715" sldId="259"/>
        </pc:sldMkLst>
        <pc:spChg chg="mod">
          <ac:chgData name="Frode Setran" userId="f33e5b04-bd7c-4eee-96d8-e5fe76de3ac8" providerId="ADAL" clId="{B7C7A5A4-AB45-420C-A9DB-2D186DDC47AE}" dt="2023-02-04T21:59:59.679" v="1228" actId="5793"/>
          <ac:spMkLst>
            <pc:docMk/>
            <pc:sldMk cId="2106983715" sldId="259"/>
            <ac:spMk id="5" creationId="{017714B8-39BC-4EE8-8E4C-2B8117D3E702}"/>
          </ac:spMkLst>
        </pc:spChg>
        <pc:spChg chg="mod">
          <ac:chgData name="Frode Setran" userId="f33e5b04-bd7c-4eee-96d8-e5fe76de3ac8" providerId="ADAL" clId="{B7C7A5A4-AB45-420C-A9DB-2D186DDC47AE}" dt="2023-02-04T22:00:21.257" v="1233" actId="207"/>
          <ac:spMkLst>
            <pc:docMk/>
            <pc:sldMk cId="2106983715" sldId="259"/>
            <ac:spMk id="6" creationId="{D17288AC-570C-41DE-83F0-22659BFA056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47137-F860-47F5-88C3-B54E9D09233B}" type="datetimeFigureOut">
              <a:rPr lang="nb-NO" smtClean="0"/>
              <a:t>06.02.2023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85C5A-4F42-4BBD-8DE1-0E5F8CA1EA60}" type="slidenum">
              <a:rPr lang="nb-NO" smtClean="0"/>
              <a:t>‹#›</a:t>
            </a:fld>
            <a:endParaRPr lang="nb-NO"/>
          </a:p>
        </p:txBody>
      </p:sp>
    </p:spTree>
    <p:extLst>
      <p:ext uri="{BB962C8B-B14F-4D97-AF65-F5344CB8AC3E}">
        <p14:creationId xmlns:p14="http://schemas.microsoft.com/office/powerpoint/2010/main" val="1109557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685800" y="1143000"/>
            <a:ext cx="5486400" cy="3086100"/>
          </a:xfrm>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a:t>Nasjonale forventninger til kommunal planlegging:</a:t>
            </a:r>
          </a:p>
          <a:p>
            <a:pPr marL="628650" lvl="1" indent="-171450">
              <a:buFont typeface="Arial" panose="020B0604020202020204" pitchFamily="34" charset="0"/>
              <a:buChar char="•"/>
            </a:pPr>
            <a:r>
              <a:rPr lang="nb-NO" dirty="0"/>
              <a:t>Bærekraft (FNs bærekraftmål)</a:t>
            </a:r>
          </a:p>
          <a:p>
            <a:pPr marL="1085850" lvl="2" indent="-171450">
              <a:buFont typeface="Arial" panose="020B0604020202020204" pitchFamily="34" charset="0"/>
              <a:buChar char="•"/>
            </a:pPr>
            <a:r>
              <a:rPr lang="nb-NO" dirty="0"/>
              <a:t>Økologisk, sosialt og økonomisk</a:t>
            </a:r>
          </a:p>
          <a:p>
            <a:pPr marL="171450" lvl="0" indent="-171450">
              <a:buFont typeface="Arial" panose="020B0604020202020204" pitchFamily="34" charset="0"/>
              <a:buChar char="•"/>
            </a:pPr>
            <a:r>
              <a:rPr lang="nb-NO" dirty="0"/>
              <a:t>Regionale forventninger:</a:t>
            </a:r>
          </a:p>
          <a:p>
            <a:pPr marL="628650" lvl="1" indent="-171450">
              <a:buFont typeface="Arial" panose="020B0604020202020204" pitchFamily="34" charset="0"/>
              <a:buChar char="•"/>
            </a:pPr>
            <a:r>
              <a:rPr lang="nb-NO" dirty="0"/>
              <a:t>Trøndelagsplanen </a:t>
            </a:r>
          </a:p>
          <a:p>
            <a:pPr marL="628650" lvl="1" indent="-171450">
              <a:buFont typeface="Arial" panose="020B0604020202020204" pitchFamily="34" charset="0"/>
              <a:buChar char="•"/>
            </a:pPr>
            <a:r>
              <a:rPr lang="nb-NO" dirty="0"/>
              <a:t>Trøndelags strategi for omstilling (SÅNN GJØR VI DET)</a:t>
            </a:r>
          </a:p>
          <a:p>
            <a:pPr marL="1085850" lvl="2" indent="-171450">
              <a:buFont typeface="Arial" panose="020B0604020202020204" pitchFamily="34" charset="0"/>
              <a:buChar char="•"/>
            </a:pPr>
            <a:r>
              <a:rPr lang="nb-NO" dirty="0"/>
              <a:t>Klimanøytral i 2030 og økt verdiskaping</a:t>
            </a:r>
          </a:p>
          <a:p>
            <a:pPr marL="1085850" lvl="2" indent="-171450">
              <a:buFont typeface="Arial" panose="020B0604020202020204" pitchFamily="34" charset="0"/>
              <a:buChar char="•"/>
            </a:pPr>
            <a:r>
              <a:rPr lang="nb-NO" dirty="0"/>
              <a:t>Kommunen en omstillingsaktør</a:t>
            </a:r>
          </a:p>
          <a:p>
            <a:pPr marL="1085850" lvl="2" indent="-171450">
              <a:buFont typeface="Arial" panose="020B0604020202020204" pitchFamily="34" charset="0"/>
              <a:buChar char="•"/>
            </a:pPr>
            <a:endParaRPr lang="nb-NO" dirty="0"/>
          </a:p>
          <a:p>
            <a:pPr marL="171450" lvl="0" indent="-171450">
              <a:buFont typeface="Arial" panose="020B0604020202020204" pitchFamily="34" charset="0"/>
              <a:buChar char="•"/>
            </a:pPr>
            <a:r>
              <a:rPr lang="nb-NO" dirty="0"/>
              <a:t>FNs bærekraftmål:</a:t>
            </a:r>
          </a:p>
          <a:p>
            <a:pPr marL="628650" lvl="1" indent="-171450">
              <a:buFont typeface="Arial" panose="020B0604020202020204" pitchFamily="34" charset="0"/>
              <a:buChar char="•"/>
            </a:pPr>
            <a:r>
              <a:rPr lang="nb-NO" dirty="0"/>
              <a:t>Nærøysund en foregangskommune for klima og miljø</a:t>
            </a:r>
          </a:p>
          <a:p>
            <a:pPr marL="0" lvl="0" indent="0">
              <a:buFont typeface="Arial" panose="020B0604020202020204" pitchFamily="34" charset="0"/>
              <a:buNone/>
            </a:pPr>
            <a:endParaRPr lang="nb-NO" dirty="0"/>
          </a:p>
          <a:p>
            <a:pPr marL="1085850" lvl="2" indent="-171450">
              <a:buFont typeface="Arial" panose="020B0604020202020204" pitchFamily="34" charset="0"/>
              <a:buChar char="•"/>
            </a:pPr>
            <a:endParaRPr lang="nb-NO" dirty="0"/>
          </a:p>
          <a:p>
            <a:pPr marL="628650" lvl="1" indent="-171450">
              <a:buFont typeface="Arial" panose="020B0604020202020204" pitchFamily="34" charset="0"/>
              <a:buChar char="•"/>
            </a:pPr>
            <a:endParaRPr lang="nb-NO" dirty="0"/>
          </a:p>
        </p:txBody>
      </p:sp>
      <p:sp>
        <p:nvSpPr>
          <p:cNvPr id="4" name="Plassholder for lysbildenummer 3"/>
          <p:cNvSpPr>
            <a:spLocks noGrp="1"/>
          </p:cNvSpPr>
          <p:nvPr>
            <p:ph type="sldNum" sz="quarter" idx="5"/>
          </p:nvPr>
        </p:nvSpPr>
        <p:spPr/>
        <p:txBody>
          <a:bodyPr/>
          <a:lstStyle/>
          <a:p>
            <a:fld id="{BEC47E47-DEC2-AC4A-B01D-D91EE0DBC93B}" type="slidenum">
              <a:rPr lang="nb-NO" smtClean="0"/>
              <a:t>2</a:t>
            </a:fld>
            <a:endParaRPr lang="nb-NO"/>
          </a:p>
        </p:txBody>
      </p:sp>
    </p:spTree>
    <p:extLst>
      <p:ext uri="{BB962C8B-B14F-4D97-AF65-F5344CB8AC3E}">
        <p14:creationId xmlns:p14="http://schemas.microsoft.com/office/powerpoint/2010/main" val="4262182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685800" y="1143000"/>
            <a:ext cx="5486400" cy="3086100"/>
          </a:xfrm>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a:t>Nasjonale forventninger til kommunal planlegging:</a:t>
            </a:r>
          </a:p>
          <a:p>
            <a:pPr marL="628650" lvl="1" indent="-171450">
              <a:buFont typeface="Arial" panose="020B0604020202020204" pitchFamily="34" charset="0"/>
              <a:buChar char="•"/>
            </a:pPr>
            <a:r>
              <a:rPr lang="nb-NO" dirty="0"/>
              <a:t>Bærekraft (FNs bærekraftmål)</a:t>
            </a:r>
          </a:p>
          <a:p>
            <a:pPr marL="1085850" lvl="2" indent="-171450">
              <a:buFont typeface="Arial" panose="020B0604020202020204" pitchFamily="34" charset="0"/>
              <a:buChar char="•"/>
            </a:pPr>
            <a:r>
              <a:rPr lang="nb-NO" dirty="0"/>
              <a:t>Økologisk, sosialt og økonomisk</a:t>
            </a:r>
          </a:p>
          <a:p>
            <a:pPr marL="171450" lvl="0" indent="-171450">
              <a:buFont typeface="Arial" panose="020B0604020202020204" pitchFamily="34" charset="0"/>
              <a:buChar char="•"/>
            </a:pPr>
            <a:r>
              <a:rPr lang="nb-NO" dirty="0"/>
              <a:t>Regionale forventninger:</a:t>
            </a:r>
          </a:p>
          <a:p>
            <a:pPr marL="628650" lvl="1" indent="-171450">
              <a:buFont typeface="Arial" panose="020B0604020202020204" pitchFamily="34" charset="0"/>
              <a:buChar char="•"/>
            </a:pPr>
            <a:r>
              <a:rPr lang="nb-NO" dirty="0"/>
              <a:t>Trøndelagsplanen </a:t>
            </a:r>
          </a:p>
          <a:p>
            <a:pPr marL="628650" lvl="1" indent="-171450">
              <a:buFont typeface="Arial" panose="020B0604020202020204" pitchFamily="34" charset="0"/>
              <a:buChar char="•"/>
            </a:pPr>
            <a:r>
              <a:rPr lang="nb-NO" dirty="0"/>
              <a:t>Trøndelags strategi for omstilling (SÅNN GJØR VI DET)</a:t>
            </a:r>
          </a:p>
          <a:p>
            <a:pPr marL="1085850" lvl="2" indent="-171450">
              <a:buFont typeface="Arial" panose="020B0604020202020204" pitchFamily="34" charset="0"/>
              <a:buChar char="•"/>
            </a:pPr>
            <a:r>
              <a:rPr lang="nb-NO" dirty="0"/>
              <a:t>Klimanøytral i 2030 og økt verdiskaping</a:t>
            </a:r>
          </a:p>
          <a:p>
            <a:pPr marL="1085850" lvl="2" indent="-171450">
              <a:buFont typeface="Arial" panose="020B0604020202020204" pitchFamily="34" charset="0"/>
              <a:buChar char="•"/>
            </a:pPr>
            <a:r>
              <a:rPr lang="nb-NO" dirty="0"/>
              <a:t>Kommunen en omstillingsaktør</a:t>
            </a:r>
          </a:p>
          <a:p>
            <a:pPr marL="1085850" lvl="2" indent="-171450">
              <a:buFont typeface="Arial" panose="020B0604020202020204" pitchFamily="34" charset="0"/>
              <a:buChar char="•"/>
            </a:pPr>
            <a:endParaRPr lang="nb-NO" dirty="0"/>
          </a:p>
          <a:p>
            <a:pPr marL="171450" lvl="0" indent="-171450">
              <a:buFont typeface="Arial" panose="020B0604020202020204" pitchFamily="34" charset="0"/>
              <a:buChar char="•"/>
            </a:pPr>
            <a:r>
              <a:rPr lang="nb-NO" dirty="0"/>
              <a:t>FNs bærekraftmål:</a:t>
            </a:r>
          </a:p>
          <a:p>
            <a:pPr marL="628650" lvl="1" indent="-171450">
              <a:buFont typeface="Arial" panose="020B0604020202020204" pitchFamily="34" charset="0"/>
              <a:buChar char="•"/>
            </a:pPr>
            <a:r>
              <a:rPr lang="nb-NO" dirty="0"/>
              <a:t>Nærøysund en foregangskommune for klima og miljø</a:t>
            </a:r>
          </a:p>
          <a:p>
            <a:pPr marL="0" lvl="0" indent="0">
              <a:buFont typeface="Arial" panose="020B0604020202020204" pitchFamily="34" charset="0"/>
              <a:buNone/>
            </a:pPr>
            <a:endParaRPr lang="nb-NO" dirty="0"/>
          </a:p>
          <a:p>
            <a:pPr marL="1085850" lvl="2" indent="-171450">
              <a:buFont typeface="Arial" panose="020B0604020202020204" pitchFamily="34" charset="0"/>
              <a:buChar char="•"/>
            </a:pPr>
            <a:endParaRPr lang="nb-NO" dirty="0"/>
          </a:p>
          <a:p>
            <a:pPr marL="628650" lvl="1" indent="-171450">
              <a:buFont typeface="Arial" panose="020B0604020202020204" pitchFamily="34" charset="0"/>
              <a:buChar char="•"/>
            </a:pPr>
            <a:endParaRPr lang="nb-NO" dirty="0"/>
          </a:p>
        </p:txBody>
      </p:sp>
      <p:sp>
        <p:nvSpPr>
          <p:cNvPr id="4" name="Plassholder for lysbildenummer 3"/>
          <p:cNvSpPr>
            <a:spLocks noGrp="1"/>
          </p:cNvSpPr>
          <p:nvPr>
            <p:ph type="sldNum" sz="quarter" idx="5"/>
          </p:nvPr>
        </p:nvSpPr>
        <p:spPr/>
        <p:txBody>
          <a:bodyPr/>
          <a:lstStyle/>
          <a:p>
            <a:fld id="{BEC47E47-DEC2-AC4A-B01D-D91EE0DBC93B}" type="slidenum">
              <a:rPr lang="nb-NO" smtClean="0"/>
              <a:t>3</a:t>
            </a:fld>
            <a:endParaRPr lang="nb-NO"/>
          </a:p>
        </p:txBody>
      </p:sp>
    </p:spTree>
    <p:extLst>
      <p:ext uri="{BB962C8B-B14F-4D97-AF65-F5344CB8AC3E}">
        <p14:creationId xmlns:p14="http://schemas.microsoft.com/office/powerpoint/2010/main" val="2297683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685800" y="1143000"/>
            <a:ext cx="5486400" cy="3086100"/>
          </a:xfrm>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a:t>Nasjonale forventninger til kommunal planlegging:</a:t>
            </a:r>
          </a:p>
          <a:p>
            <a:pPr marL="628650" lvl="1" indent="-171450">
              <a:buFont typeface="Arial" panose="020B0604020202020204" pitchFamily="34" charset="0"/>
              <a:buChar char="•"/>
            </a:pPr>
            <a:r>
              <a:rPr lang="nb-NO" dirty="0"/>
              <a:t>Bærekraft (FNs bærekraftmål)</a:t>
            </a:r>
          </a:p>
          <a:p>
            <a:pPr marL="1085850" lvl="2" indent="-171450">
              <a:buFont typeface="Arial" panose="020B0604020202020204" pitchFamily="34" charset="0"/>
              <a:buChar char="•"/>
            </a:pPr>
            <a:r>
              <a:rPr lang="nb-NO" dirty="0"/>
              <a:t>Økologisk, sosialt og økonomisk</a:t>
            </a:r>
          </a:p>
          <a:p>
            <a:pPr marL="171450" lvl="0" indent="-171450">
              <a:buFont typeface="Arial" panose="020B0604020202020204" pitchFamily="34" charset="0"/>
              <a:buChar char="•"/>
            </a:pPr>
            <a:r>
              <a:rPr lang="nb-NO" dirty="0"/>
              <a:t>Regionale forventninger:</a:t>
            </a:r>
          </a:p>
          <a:p>
            <a:pPr marL="628650" lvl="1" indent="-171450">
              <a:buFont typeface="Arial" panose="020B0604020202020204" pitchFamily="34" charset="0"/>
              <a:buChar char="•"/>
            </a:pPr>
            <a:r>
              <a:rPr lang="nb-NO" dirty="0"/>
              <a:t>Trøndelagsplanen </a:t>
            </a:r>
          </a:p>
          <a:p>
            <a:pPr marL="628650" lvl="1" indent="-171450">
              <a:buFont typeface="Arial" panose="020B0604020202020204" pitchFamily="34" charset="0"/>
              <a:buChar char="•"/>
            </a:pPr>
            <a:r>
              <a:rPr lang="nb-NO" dirty="0"/>
              <a:t>Trøndelags strategi for omstilling (SÅNN GJØR VI DET)</a:t>
            </a:r>
          </a:p>
          <a:p>
            <a:pPr marL="1085850" lvl="2" indent="-171450">
              <a:buFont typeface="Arial" panose="020B0604020202020204" pitchFamily="34" charset="0"/>
              <a:buChar char="•"/>
            </a:pPr>
            <a:r>
              <a:rPr lang="nb-NO" dirty="0"/>
              <a:t>Klimanøytral i 2030 og økt verdiskaping</a:t>
            </a:r>
          </a:p>
          <a:p>
            <a:pPr marL="1085850" lvl="2" indent="-171450">
              <a:buFont typeface="Arial" panose="020B0604020202020204" pitchFamily="34" charset="0"/>
              <a:buChar char="•"/>
            </a:pPr>
            <a:r>
              <a:rPr lang="nb-NO" dirty="0"/>
              <a:t>Kommunen en omstillingsaktør</a:t>
            </a:r>
          </a:p>
          <a:p>
            <a:pPr marL="1085850" lvl="2" indent="-171450">
              <a:buFont typeface="Arial" panose="020B0604020202020204" pitchFamily="34" charset="0"/>
              <a:buChar char="•"/>
            </a:pPr>
            <a:endParaRPr lang="nb-NO" dirty="0"/>
          </a:p>
          <a:p>
            <a:pPr marL="171450" lvl="0" indent="-171450">
              <a:buFont typeface="Arial" panose="020B0604020202020204" pitchFamily="34" charset="0"/>
              <a:buChar char="•"/>
            </a:pPr>
            <a:r>
              <a:rPr lang="nb-NO" dirty="0"/>
              <a:t>FNs bærekraftmål:</a:t>
            </a:r>
          </a:p>
          <a:p>
            <a:pPr marL="628650" lvl="1" indent="-171450">
              <a:buFont typeface="Arial" panose="020B0604020202020204" pitchFamily="34" charset="0"/>
              <a:buChar char="•"/>
            </a:pPr>
            <a:r>
              <a:rPr lang="nb-NO" dirty="0"/>
              <a:t>Nærøysund en foregangskommune for klima og miljø</a:t>
            </a:r>
          </a:p>
          <a:p>
            <a:pPr marL="0" lvl="0" indent="0">
              <a:buFont typeface="Arial" panose="020B0604020202020204" pitchFamily="34" charset="0"/>
              <a:buNone/>
            </a:pPr>
            <a:endParaRPr lang="nb-NO" dirty="0"/>
          </a:p>
          <a:p>
            <a:pPr marL="1085850" lvl="2" indent="-171450">
              <a:buFont typeface="Arial" panose="020B0604020202020204" pitchFamily="34" charset="0"/>
              <a:buChar char="•"/>
            </a:pPr>
            <a:endParaRPr lang="nb-NO" dirty="0"/>
          </a:p>
          <a:p>
            <a:pPr marL="628650" lvl="1" indent="-171450">
              <a:buFont typeface="Arial" panose="020B0604020202020204" pitchFamily="34" charset="0"/>
              <a:buChar char="•"/>
            </a:pPr>
            <a:endParaRPr lang="nb-NO" dirty="0"/>
          </a:p>
        </p:txBody>
      </p:sp>
      <p:sp>
        <p:nvSpPr>
          <p:cNvPr id="4" name="Plassholder for lysbildenummer 3"/>
          <p:cNvSpPr>
            <a:spLocks noGrp="1"/>
          </p:cNvSpPr>
          <p:nvPr>
            <p:ph type="sldNum" sz="quarter" idx="5"/>
          </p:nvPr>
        </p:nvSpPr>
        <p:spPr/>
        <p:txBody>
          <a:bodyPr/>
          <a:lstStyle/>
          <a:p>
            <a:fld id="{BEC47E47-DEC2-AC4A-B01D-D91EE0DBC93B}" type="slidenum">
              <a:rPr lang="nb-NO" smtClean="0"/>
              <a:t>4</a:t>
            </a:fld>
            <a:endParaRPr lang="nb-NO"/>
          </a:p>
        </p:txBody>
      </p:sp>
    </p:spTree>
    <p:extLst>
      <p:ext uri="{BB962C8B-B14F-4D97-AF65-F5344CB8AC3E}">
        <p14:creationId xmlns:p14="http://schemas.microsoft.com/office/powerpoint/2010/main" val="3968622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AA47211-C0F2-48F8-83BC-5B5D60BA0E1D}"/>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62944FE0-EA0B-4762-AAEA-34CE34E62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492BDF7E-B80D-44AD-B426-F589B9232848}"/>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5" name="Plassholder for bunntekst 4">
            <a:extLst>
              <a:ext uri="{FF2B5EF4-FFF2-40B4-BE49-F238E27FC236}">
                <a16:creationId xmlns:a16="http://schemas.microsoft.com/office/drawing/2014/main" id="{17E3BD8E-F732-470D-AFB4-4DC4A9ED286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71961FF-6889-4549-B271-A3E306256EAE}"/>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12111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DC475BC-F622-47CB-B818-6675DEE208FE}"/>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8E4C894B-48CC-4A60-8840-6AF4590117A5}"/>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A6894AB-7F39-4372-BDB0-9D0F88BB0BB0}"/>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5" name="Plassholder for bunntekst 4">
            <a:extLst>
              <a:ext uri="{FF2B5EF4-FFF2-40B4-BE49-F238E27FC236}">
                <a16:creationId xmlns:a16="http://schemas.microsoft.com/office/drawing/2014/main" id="{AF57E8EA-0D38-4977-B514-AB5555E66D0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1E6B7B7-D3DA-44BC-B146-49764159B983}"/>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418244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CD0DDA70-784A-46E9-8401-0011F27EB813}"/>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8770FE0E-BBED-4C3E-BB04-A7AC4BAB25ED}"/>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0B0A93A-8DF8-430C-8C4D-567C14CE9821}"/>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5" name="Plassholder for bunntekst 4">
            <a:extLst>
              <a:ext uri="{FF2B5EF4-FFF2-40B4-BE49-F238E27FC236}">
                <a16:creationId xmlns:a16="http://schemas.microsoft.com/office/drawing/2014/main" id="{2AAA5F24-5F55-4FA8-B030-735B3F41CF0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E330174-9EC7-47CE-91AC-94BC1EB15618}"/>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2059798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Lengre tekst med titte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4AD73E1-4A14-6047-8ABF-4C8E0A99994E}"/>
              </a:ext>
            </a:extLst>
          </p:cNvPr>
          <p:cNvSpPr/>
          <p:nvPr userDrawn="1"/>
        </p:nvSpPr>
        <p:spPr>
          <a:xfrm>
            <a:off x="559078" y="946565"/>
            <a:ext cx="5373359" cy="4941399"/>
          </a:xfrm>
          <a:prstGeom prst="rect">
            <a:avLst/>
          </a:prstGeom>
          <a:solidFill>
            <a:schemeClr val="bg1">
              <a:lumMod val="95000"/>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dirty="0"/>
          </a:p>
        </p:txBody>
      </p:sp>
      <p:sp>
        <p:nvSpPr>
          <p:cNvPr id="8" name="Text Placeholder 31">
            <a:extLst>
              <a:ext uri="{FF2B5EF4-FFF2-40B4-BE49-F238E27FC236}">
                <a16:creationId xmlns:a16="http://schemas.microsoft.com/office/drawing/2014/main" id="{C6DE3DF8-6FC8-5548-AD12-47587AA58C05}"/>
              </a:ext>
            </a:extLst>
          </p:cNvPr>
          <p:cNvSpPr>
            <a:spLocks noGrp="1"/>
          </p:cNvSpPr>
          <p:nvPr>
            <p:ph type="body" sz="quarter" idx="19" hasCustomPrompt="1"/>
          </p:nvPr>
        </p:nvSpPr>
        <p:spPr>
          <a:xfrm>
            <a:off x="1237117" y="1534401"/>
            <a:ext cx="4076761" cy="1107996"/>
          </a:xfrm>
          <a:prstGeom prst="rect">
            <a:avLst/>
          </a:prstGeom>
        </p:spPr>
        <p:txBody>
          <a:bodyPr wrap="square" lIns="0" tIns="0" rIns="0" bIns="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a:solidFill>
                  <a:srgbClr val="20408E"/>
                </a:solidFill>
              </a:defRPr>
            </a:lvl1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nb-NO" dirty="0"/>
              <a:t>Seksjons tittel, </a:t>
            </a:r>
            <a:r>
              <a:rPr lang="nb-NO" dirty="0" err="1"/>
              <a:t>lorem</a:t>
            </a:r>
            <a:r>
              <a:rPr lang="nb-NO" dirty="0"/>
              <a:t> </a:t>
            </a:r>
            <a:r>
              <a:rPr lang="nb-NO" dirty="0" err="1"/>
              <a:t>ipsum</a:t>
            </a:r>
            <a:r>
              <a:rPr lang="nb-NO" dirty="0"/>
              <a:t> </a:t>
            </a:r>
            <a:r>
              <a:rPr lang="nb-NO" dirty="0" err="1"/>
              <a:t>dolor</a:t>
            </a:r>
            <a:r>
              <a:rPr lang="nb-NO" dirty="0"/>
              <a:t> </a:t>
            </a:r>
            <a:r>
              <a:rPr lang="nb-NO" dirty="0" err="1"/>
              <a:t>sit</a:t>
            </a:r>
            <a:r>
              <a:rPr lang="nb-NO" dirty="0"/>
              <a:t> </a:t>
            </a:r>
            <a:r>
              <a:rPr lang="nb-NO" dirty="0" err="1"/>
              <a:t>amet</a:t>
            </a:r>
            <a:r>
              <a:rPr lang="nb-NO" dirty="0"/>
              <a:t>, </a:t>
            </a:r>
            <a:r>
              <a:rPr lang="nb-NO" dirty="0" err="1"/>
              <a:t>consectetur</a:t>
            </a:r>
            <a:r>
              <a:rPr lang="nb-NO" dirty="0"/>
              <a:t> </a:t>
            </a:r>
            <a:r>
              <a:rPr lang="nb-NO" dirty="0" err="1"/>
              <a:t>adipiscing</a:t>
            </a:r>
            <a:r>
              <a:rPr lang="nb-NO" dirty="0"/>
              <a:t> </a:t>
            </a:r>
          </a:p>
        </p:txBody>
      </p:sp>
      <p:sp>
        <p:nvSpPr>
          <p:cNvPr id="17" name="Rectangle 16">
            <a:extLst>
              <a:ext uri="{FF2B5EF4-FFF2-40B4-BE49-F238E27FC236}">
                <a16:creationId xmlns:a16="http://schemas.microsoft.com/office/drawing/2014/main" id="{CE83526F-FDF5-2742-A157-4A4445267DAB}"/>
              </a:ext>
            </a:extLst>
          </p:cNvPr>
          <p:cNvSpPr/>
          <p:nvPr userDrawn="1"/>
        </p:nvSpPr>
        <p:spPr>
          <a:xfrm rot="10800000">
            <a:off x="1237118" y="1037457"/>
            <a:ext cx="1141237" cy="89574"/>
          </a:xfrm>
          <a:prstGeom prst="rect">
            <a:avLst/>
          </a:prstGeom>
          <a:solidFill>
            <a:srgbClr val="204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20" name="Rectangle 19">
            <a:extLst>
              <a:ext uri="{FF2B5EF4-FFF2-40B4-BE49-F238E27FC236}">
                <a16:creationId xmlns:a16="http://schemas.microsoft.com/office/drawing/2014/main" id="{F2AFEF4F-8AFA-8C49-8CCC-B09E342318C2}"/>
              </a:ext>
            </a:extLst>
          </p:cNvPr>
          <p:cNvSpPr/>
          <p:nvPr userDrawn="1"/>
        </p:nvSpPr>
        <p:spPr>
          <a:xfrm rot="10800000">
            <a:off x="1237118" y="5987138"/>
            <a:ext cx="1141237" cy="89574"/>
          </a:xfrm>
          <a:prstGeom prst="rect">
            <a:avLst/>
          </a:prstGeom>
          <a:solidFill>
            <a:srgbClr val="74B9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cxnSp>
        <p:nvCxnSpPr>
          <p:cNvPr id="26" name="Straight Connector 25">
            <a:extLst>
              <a:ext uri="{FF2B5EF4-FFF2-40B4-BE49-F238E27FC236}">
                <a16:creationId xmlns:a16="http://schemas.microsoft.com/office/drawing/2014/main" id="{A30926F1-D17A-8646-A890-18192EF49723}"/>
              </a:ext>
            </a:extLst>
          </p:cNvPr>
          <p:cNvCxnSpPr>
            <a:cxnSpLocks/>
          </p:cNvCxnSpPr>
          <p:nvPr userDrawn="1"/>
        </p:nvCxnSpPr>
        <p:spPr>
          <a:xfrm>
            <a:off x="601785" y="6342063"/>
            <a:ext cx="10988431" cy="0"/>
          </a:xfrm>
          <a:prstGeom prst="line">
            <a:avLst/>
          </a:prstGeom>
          <a:ln w="317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336022C3-3995-0744-8EEF-83DC6C8C4924}"/>
              </a:ext>
            </a:extLst>
          </p:cNvPr>
          <p:cNvSpPr>
            <a:spLocks noGrp="1"/>
          </p:cNvSpPr>
          <p:nvPr>
            <p:ph type="body" sz="quarter" idx="23" hasCustomPrompt="1"/>
          </p:nvPr>
        </p:nvSpPr>
        <p:spPr>
          <a:xfrm>
            <a:off x="1237116" y="3141664"/>
            <a:ext cx="4104699" cy="1692771"/>
          </a:xfrm>
          <a:prstGeom prst="rect">
            <a:avLst/>
          </a:prstGeom>
        </p:spPr>
        <p:txBody>
          <a:bodyPr wrap="square" lIns="0" tIns="0" rIns="0" bIns="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lang="nb-NO" sz="1100" b="0" i="0" smtClean="0">
                <a:solidFill>
                  <a:schemeClr val="tx2">
                    <a:lumMod val="75000"/>
                  </a:schemeClr>
                </a:solidFill>
                <a:effectLst/>
                <a:latin typeface="+mj-lt"/>
              </a:defRPr>
            </a:lvl1pPr>
            <a:lvl2pPr marL="457200" indent="0">
              <a:lnSpc>
                <a:spcPct val="100000"/>
              </a:lnSpc>
              <a:buNone/>
              <a:defRPr sz="1200">
                <a:solidFill>
                  <a:schemeClr val="tx2">
                    <a:lumMod val="75000"/>
                  </a:schemeClr>
                </a:solidFill>
                <a:latin typeface="+mj-lt"/>
              </a:defRPr>
            </a:lvl2pPr>
            <a:lvl3pPr marL="914400" indent="0">
              <a:lnSpc>
                <a:spcPct val="100000"/>
              </a:lnSpc>
              <a:buNone/>
              <a:defRPr sz="1200">
                <a:solidFill>
                  <a:schemeClr val="tx2">
                    <a:lumMod val="75000"/>
                  </a:schemeClr>
                </a:solidFill>
                <a:latin typeface="+mj-lt"/>
              </a:defRPr>
            </a:lvl3pPr>
            <a:lvl4pPr marL="1371600" indent="0">
              <a:lnSpc>
                <a:spcPct val="100000"/>
              </a:lnSpc>
              <a:buNone/>
              <a:defRPr sz="1200">
                <a:solidFill>
                  <a:schemeClr val="tx2">
                    <a:lumMod val="75000"/>
                  </a:schemeClr>
                </a:solidFill>
                <a:latin typeface="+mj-lt"/>
              </a:defRPr>
            </a:lvl4pPr>
            <a:lvl5pPr marL="1828800" indent="0">
              <a:lnSpc>
                <a:spcPct val="100000"/>
              </a:lnSpc>
              <a:buNone/>
              <a:defRPr sz="1200">
                <a:solidFill>
                  <a:schemeClr val="tx2">
                    <a:lumMod val="75000"/>
                  </a:schemeClr>
                </a:solidFill>
                <a:latin typeface="+mj-lt"/>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endParaRPr lang="nb-NO" dirty="0"/>
          </a:p>
        </p:txBody>
      </p:sp>
      <p:sp>
        <p:nvSpPr>
          <p:cNvPr id="23" name="Text Placeholder 2">
            <a:extLst>
              <a:ext uri="{FF2B5EF4-FFF2-40B4-BE49-F238E27FC236}">
                <a16:creationId xmlns:a16="http://schemas.microsoft.com/office/drawing/2014/main" id="{BD9671CC-93DF-AF4B-9A80-8A5AD68D0FB4}"/>
              </a:ext>
            </a:extLst>
          </p:cNvPr>
          <p:cNvSpPr>
            <a:spLocks noGrp="1"/>
          </p:cNvSpPr>
          <p:nvPr>
            <p:ph type="body" sz="quarter" idx="24" hasCustomPrompt="1"/>
          </p:nvPr>
        </p:nvSpPr>
        <p:spPr>
          <a:xfrm>
            <a:off x="6539524" y="1389614"/>
            <a:ext cx="4104699" cy="1523494"/>
          </a:xfrm>
          <a:prstGeom prst="rect">
            <a:avLst/>
          </a:prstGeom>
        </p:spPr>
        <p:txBody>
          <a:bodyPr wrap="square" lIns="0" tIns="0" rIns="0" bIns="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lang="nb-NO" sz="1100" b="0" i="0" smtClean="0">
                <a:solidFill>
                  <a:schemeClr val="tx2">
                    <a:lumMod val="75000"/>
                  </a:schemeClr>
                </a:solidFill>
                <a:effectLst/>
                <a:latin typeface="+mj-lt"/>
              </a:defRPr>
            </a:lvl1pPr>
            <a:lvl2pPr marL="457200" indent="0">
              <a:lnSpc>
                <a:spcPct val="100000"/>
              </a:lnSpc>
              <a:buNone/>
              <a:defRPr sz="1200">
                <a:solidFill>
                  <a:schemeClr val="tx2">
                    <a:lumMod val="75000"/>
                  </a:schemeClr>
                </a:solidFill>
                <a:latin typeface="+mj-lt"/>
              </a:defRPr>
            </a:lvl2pPr>
            <a:lvl3pPr marL="914400" indent="0">
              <a:lnSpc>
                <a:spcPct val="100000"/>
              </a:lnSpc>
              <a:buNone/>
              <a:defRPr sz="1200">
                <a:solidFill>
                  <a:schemeClr val="tx2">
                    <a:lumMod val="75000"/>
                  </a:schemeClr>
                </a:solidFill>
                <a:latin typeface="+mj-lt"/>
              </a:defRPr>
            </a:lvl3pPr>
            <a:lvl4pPr marL="1371600" indent="0">
              <a:lnSpc>
                <a:spcPct val="100000"/>
              </a:lnSpc>
              <a:buNone/>
              <a:defRPr sz="1200">
                <a:solidFill>
                  <a:schemeClr val="tx2">
                    <a:lumMod val="75000"/>
                  </a:schemeClr>
                </a:solidFill>
                <a:latin typeface="+mj-lt"/>
              </a:defRPr>
            </a:lvl4pPr>
            <a:lvl5pPr marL="1828800" indent="0">
              <a:lnSpc>
                <a:spcPct val="100000"/>
              </a:lnSpc>
              <a:buNone/>
              <a:defRPr sz="1200">
                <a:solidFill>
                  <a:schemeClr val="tx2">
                    <a:lumMod val="75000"/>
                  </a:schemeClr>
                </a:solidFill>
                <a:latin typeface="+mj-lt"/>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a:t>
            </a:r>
            <a:endParaRPr lang="nb-NO" dirty="0"/>
          </a:p>
        </p:txBody>
      </p:sp>
      <p:sp>
        <p:nvSpPr>
          <p:cNvPr id="24" name="Text Placeholder 2">
            <a:extLst>
              <a:ext uri="{FF2B5EF4-FFF2-40B4-BE49-F238E27FC236}">
                <a16:creationId xmlns:a16="http://schemas.microsoft.com/office/drawing/2014/main" id="{482AE656-0D14-9D40-8F71-C4C690D05CD8}"/>
              </a:ext>
            </a:extLst>
          </p:cNvPr>
          <p:cNvSpPr>
            <a:spLocks noGrp="1"/>
          </p:cNvSpPr>
          <p:nvPr>
            <p:ph type="body" sz="quarter" idx="25" hasCustomPrompt="1"/>
          </p:nvPr>
        </p:nvSpPr>
        <p:spPr>
          <a:xfrm>
            <a:off x="6539524" y="3484966"/>
            <a:ext cx="4104699" cy="1354217"/>
          </a:xfrm>
          <a:prstGeom prst="rect">
            <a:avLst/>
          </a:prstGeom>
        </p:spPr>
        <p:txBody>
          <a:bodyPr wrap="square" lIns="0" tIns="0" rIns="0" bIns="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lang="nb-NO" sz="1100" b="0" i="0" smtClean="0">
                <a:solidFill>
                  <a:schemeClr val="tx2">
                    <a:lumMod val="75000"/>
                  </a:schemeClr>
                </a:solidFill>
                <a:effectLst/>
                <a:latin typeface="+mj-lt"/>
              </a:defRPr>
            </a:lvl1pPr>
            <a:lvl2pPr marL="457200" indent="0">
              <a:lnSpc>
                <a:spcPct val="100000"/>
              </a:lnSpc>
              <a:buNone/>
              <a:defRPr sz="1200">
                <a:solidFill>
                  <a:schemeClr val="tx2">
                    <a:lumMod val="75000"/>
                  </a:schemeClr>
                </a:solidFill>
                <a:latin typeface="+mj-lt"/>
              </a:defRPr>
            </a:lvl2pPr>
            <a:lvl3pPr marL="914400" indent="0">
              <a:lnSpc>
                <a:spcPct val="100000"/>
              </a:lnSpc>
              <a:buNone/>
              <a:defRPr sz="1200">
                <a:solidFill>
                  <a:schemeClr val="tx2">
                    <a:lumMod val="75000"/>
                  </a:schemeClr>
                </a:solidFill>
                <a:latin typeface="+mj-lt"/>
              </a:defRPr>
            </a:lvl3pPr>
            <a:lvl4pPr marL="1371600" indent="0">
              <a:lnSpc>
                <a:spcPct val="100000"/>
              </a:lnSpc>
              <a:buNone/>
              <a:defRPr sz="1200">
                <a:solidFill>
                  <a:schemeClr val="tx2">
                    <a:lumMod val="75000"/>
                  </a:schemeClr>
                </a:solidFill>
                <a:latin typeface="+mj-lt"/>
              </a:defRPr>
            </a:lvl4pPr>
            <a:lvl5pPr marL="1828800" indent="0">
              <a:lnSpc>
                <a:spcPct val="100000"/>
              </a:lnSpc>
              <a:buNone/>
              <a:defRPr sz="1200">
                <a:solidFill>
                  <a:schemeClr val="tx2">
                    <a:lumMod val="75000"/>
                  </a:schemeClr>
                </a:solidFill>
                <a:latin typeface="+mj-lt"/>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a:t>
            </a:r>
            <a:endParaRPr lang="nb-NO" dirty="0"/>
          </a:p>
        </p:txBody>
      </p:sp>
    </p:spTree>
    <p:extLst>
      <p:ext uri="{BB962C8B-B14F-4D97-AF65-F5344CB8AC3E}">
        <p14:creationId xmlns:p14="http://schemas.microsoft.com/office/powerpoint/2010/main" val="78058871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D57C46-C1C4-4D23-B063-FE0628FC2D8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59CCBA0-936D-4617-B394-BEC1092F8E6E}"/>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6611528-0D80-45CC-A94F-8340716C41AD}"/>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5" name="Plassholder for bunntekst 4">
            <a:extLst>
              <a:ext uri="{FF2B5EF4-FFF2-40B4-BE49-F238E27FC236}">
                <a16:creationId xmlns:a16="http://schemas.microsoft.com/office/drawing/2014/main" id="{64B271D7-20F1-453C-9416-8640461A15F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CAC0F0C-9588-488D-8037-5EBACF60905B}"/>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95303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ED8694-6A73-4D16-B6F3-18E5321645AA}"/>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07E5ABEA-97AB-46FA-844B-7AE6FB232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DE7F1364-08EF-43CB-98E7-982220108F51}"/>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5" name="Plassholder for bunntekst 4">
            <a:extLst>
              <a:ext uri="{FF2B5EF4-FFF2-40B4-BE49-F238E27FC236}">
                <a16:creationId xmlns:a16="http://schemas.microsoft.com/office/drawing/2014/main" id="{BBB2BADF-5AA9-4367-A49A-93DC39BEB17A}"/>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7CA83-5F05-4C4F-8E86-E4685494ED2E}"/>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201351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1D51D5B-7E8C-4CF8-8847-902D1C9E14E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7442E7B-1254-412D-9403-C508462F2B83}"/>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5B7F561A-6B72-4C84-ADC3-3BB047B13B3F}"/>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D171C78E-9F6C-41E5-B525-86EEBE69215F}"/>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6" name="Plassholder for bunntekst 5">
            <a:extLst>
              <a:ext uri="{FF2B5EF4-FFF2-40B4-BE49-F238E27FC236}">
                <a16:creationId xmlns:a16="http://schemas.microsoft.com/office/drawing/2014/main" id="{1A77E1CB-E60D-40CB-980D-26DB2B203F3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84164618-BB49-4D28-B59D-B29FCA12B14F}"/>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359140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495969-E8B7-402D-8D1D-839EF8F86D9E}"/>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95C82EB0-368F-4939-B56F-F333F74BAF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8DCE21B5-C1F5-4E72-A9F6-38F0B685986F}"/>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83858BE4-3AF8-419C-B54A-79B904E860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BD96345E-C203-4221-BF92-236929198286}"/>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64A50C69-D853-4DEE-B8F1-6FE7459C6986}"/>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8" name="Plassholder for bunntekst 7">
            <a:extLst>
              <a:ext uri="{FF2B5EF4-FFF2-40B4-BE49-F238E27FC236}">
                <a16:creationId xmlns:a16="http://schemas.microsoft.com/office/drawing/2014/main" id="{D9411CF5-37FC-471C-81D0-71786F35EAC6}"/>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27473812-B6C8-4D81-96F4-B1AD232BADB2}"/>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50203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6853D3-3585-4EF9-8AF3-016BDC95C54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09BAD803-C698-4492-BACD-F5640B013F1A}"/>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4" name="Plassholder for bunntekst 3">
            <a:extLst>
              <a:ext uri="{FF2B5EF4-FFF2-40B4-BE49-F238E27FC236}">
                <a16:creationId xmlns:a16="http://schemas.microsoft.com/office/drawing/2014/main" id="{8436A8F1-8341-47D3-8CC3-707436B41F1A}"/>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A8433645-5EC6-4471-BA26-B82FB2E54BFA}"/>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70073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6D3C92FE-FD57-4E92-AA97-40DD130DCCBE}"/>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3" name="Plassholder for bunntekst 2">
            <a:extLst>
              <a:ext uri="{FF2B5EF4-FFF2-40B4-BE49-F238E27FC236}">
                <a16:creationId xmlns:a16="http://schemas.microsoft.com/office/drawing/2014/main" id="{9E29BCCD-34F4-46FB-A256-573B87D8FF40}"/>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CAC3FFCE-248C-41C2-AB04-FAFDB0D1EBED}"/>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16407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012EBC1-5213-4979-85C0-4E9C2684B30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EBC5E053-1E25-45E3-8AA3-A488F7EEDA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1417C448-BBEA-4536-AB98-7F71184216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85F42E1-0CD3-423C-987F-DB2CEEA3BD3D}"/>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6" name="Plassholder for bunntekst 5">
            <a:extLst>
              <a:ext uri="{FF2B5EF4-FFF2-40B4-BE49-F238E27FC236}">
                <a16:creationId xmlns:a16="http://schemas.microsoft.com/office/drawing/2014/main" id="{8D56FF80-932A-4375-BB0F-9464E2C0EF8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1B5A5BE-3370-4526-80DF-D4438652707B}"/>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396868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47BC56D-982F-4371-B26C-E188FD7EA1B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1DC04DF2-5883-4DC9-B8C8-0530E0C3C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458CF900-AEA6-43C7-95CD-AE77719361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7CF3B7B4-3279-49D8-AA66-1591C090B1C0}"/>
              </a:ext>
            </a:extLst>
          </p:cNvPr>
          <p:cNvSpPr>
            <a:spLocks noGrp="1"/>
          </p:cNvSpPr>
          <p:nvPr>
            <p:ph type="dt" sz="half" idx="10"/>
          </p:nvPr>
        </p:nvSpPr>
        <p:spPr/>
        <p:txBody>
          <a:bodyPr/>
          <a:lstStyle/>
          <a:p>
            <a:fld id="{E82CC140-4AA1-45A7-B85C-DF571E69EE52}" type="datetimeFigureOut">
              <a:rPr lang="nb-NO" smtClean="0"/>
              <a:t>06.02.2023</a:t>
            </a:fld>
            <a:endParaRPr lang="nb-NO"/>
          </a:p>
        </p:txBody>
      </p:sp>
      <p:sp>
        <p:nvSpPr>
          <p:cNvPr id="6" name="Plassholder for bunntekst 5">
            <a:extLst>
              <a:ext uri="{FF2B5EF4-FFF2-40B4-BE49-F238E27FC236}">
                <a16:creationId xmlns:a16="http://schemas.microsoft.com/office/drawing/2014/main" id="{4D3C5451-F4A9-4D3B-BA37-0C2B274DC15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3F17D4E-B603-4E23-83BD-B69D43DE5C6F}"/>
              </a:ext>
            </a:extLst>
          </p:cNvPr>
          <p:cNvSpPr>
            <a:spLocks noGrp="1"/>
          </p:cNvSpPr>
          <p:nvPr>
            <p:ph type="sldNum" sz="quarter" idx="12"/>
          </p:nvPr>
        </p:nvSpPr>
        <p:spPr/>
        <p:txBody>
          <a:bodyPr/>
          <a:lstStyle/>
          <a:p>
            <a:fld id="{A2648B60-7719-4004-B2C0-50948A9C6AD5}" type="slidenum">
              <a:rPr lang="nb-NO" smtClean="0"/>
              <a:t>‹#›</a:t>
            </a:fld>
            <a:endParaRPr lang="nb-NO"/>
          </a:p>
        </p:txBody>
      </p:sp>
    </p:spTree>
    <p:extLst>
      <p:ext uri="{BB962C8B-B14F-4D97-AF65-F5344CB8AC3E}">
        <p14:creationId xmlns:p14="http://schemas.microsoft.com/office/powerpoint/2010/main" val="4248124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203C4173-C7F1-4363-9162-A6F2180E85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D63A0A76-48C0-46F9-B525-215D452F7C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17000B7-7805-445B-A3AD-A7E57356DE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CC140-4AA1-45A7-B85C-DF571E69EE52}" type="datetimeFigureOut">
              <a:rPr lang="nb-NO" smtClean="0"/>
              <a:t>06.02.2023</a:t>
            </a:fld>
            <a:endParaRPr lang="nb-NO"/>
          </a:p>
        </p:txBody>
      </p:sp>
      <p:sp>
        <p:nvSpPr>
          <p:cNvPr id="5" name="Plassholder for bunntekst 4">
            <a:extLst>
              <a:ext uri="{FF2B5EF4-FFF2-40B4-BE49-F238E27FC236}">
                <a16:creationId xmlns:a16="http://schemas.microsoft.com/office/drawing/2014/main" id="{7525496B-829C-4CC7-AE89-EB0E70DF7C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DB1657DD-29C9-426A-BE41-4C6F1CB95C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48B60-7719-4004-B2C0-50948A9C6AD5}" type="slidenum">
              <a:rPr lang="nb-NO" smtClean="0"/>
              <a:t>‹#›</a:t>
            </a:fld>
            <a:endParaRPr lang="nb-NO"/>
          </a:p>
        </p:txBody>
      </p:sp>
    </p:spTree>
    <p:extLst>
      <p:ext uri="{BB962C8B-B14F-4D97-AF65-F5344CB8AC3E}">
        <p14:creationId xmlns:p14="http://schemas.microsoft.com/office/powerpoint/2010/main" val="1777417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05E0C5C-CCBD-B941-B96F-3D68894E5A36}"/>
              </a:ext>
            </a:extLst>
          </p:cNvPr>
          <p:cNvSpPr txBox="1"/>
          <p:nvPr userDrawn="1"/>
        </p:nvSpPr>
        <p:spPr>
          <a:xfrm>
            <a:off x="1070708" y="458495"/>
            <a:ext cx="770673" cy="123111"/>
          </a:xfrm>
          <a:prstGeom prst="rect">
            <a:avLst/>
          </a:prstGeom>
          <a:noFill/>
        </p:spPr>
        <p:txBody>
          <a:bodyPr wrap="square" lIns="0" tIns="0" rIns="0" bIns="0" rtlCol="0">
            <a:spAutoFit/>
          </a:bodyPr>
          <a:lstStyle/>
          <a:p>
            <a:pPr algn="ctr"/>
            <a:fld id="{8BDE4223-95E6-B748-9F83-F91C6BE79BD9}" type="datetime1">
              <a:rPr lang="nb-NO" sz="800" i="0" smtClean="0">
                <a:solidFill>
                  <a:schemeClr val="tx2">
                    <a:lumMod val="60000"/>
                    <a:lumOff val="40000"/>
                  </a:schemeClr>
                </a:solidFill>
                <a:latin typeface="+mj-lt"/>
              </a:rPr>
              <a:pPr algn="ctr"/>
              <a:t>06.02.2023</a:t>
            </a:fld>
            <a:endParaRPr lang="nb-NO" sz="800" i="0" dirty="0">
              <a:solidFill>
                <a:schemeClr val="tx2">
                  <a:lumMod val="60000"/>
                  <a:lumOff val="40000"/>
                </a:schemeClr>
              </a:solidFill>
              <a:latin typeface="+mj-lt"/>
            </a:endParaRPr>
          </a:p>
        </p:txBody>
      </p:sp>
      <p:cxnSp>
        <p:nvCxnSpPr>
          <p:cNvPr id="16" name="Straight Connector 15">
            <a:extLst>
              <a:ext uri="{FF2B5EF4-FFF2-40B4-BE49-F238E27FC236}">
                <a16:creationId xmlns:a16="http://schemas.microsoft.com/office/drawing/2014/main" id="{0B0CED96-A236-8940-8C09-D5E77A582B00}"/>
              </a:ext>
            </a:extLst>
          </p:cNvPr>
          <p:cNvCxnSpPr/>
          <p:nvPr userDrawn="1"/>
        </p:nvCxnSpPr>
        <p:spPr>
          <a:xfrm>
            <a:off x="601785" y="512763"/>
            <a:ext cx="468923" cy="0"/>
          </a:xfrm>
          <a:prstGeom prst="line">
            <a:avLst/>
          </a:prstGeom>
          <a:ln w="317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957E830-F8DB-3340-AA4A-394259F07CFC}"/>
              </a:ext>
            </a:extLst>
          </p:cNvPr>
          <p:cNvCxnSpPr>
            <a:cxnSpLocks/>
          </p:cNvCxnSpPr>
          <p:nvPr userDrawn="1"/>
        </p:nvCxnSpPr>
        <p:spPr>
          <a:xfrm>
            <a:off x="1841381" y="512763"/>
            <a:ext cx="468923" cy="0"/>
          </a:xfrm>
          <a:prstGeom prst="line">
            <a:avLst/>
          </a:prstGeom>
          <a:ln w="317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D513311-6FE4-5048-90DE-DE74E160F9BD}"/>
              </a:ext>
            </a:extLst>
          </p:cNvPr>
          <p:cNvCxnSpPr>
            <a:cxnSpLocks/>
          </p:cNvCxnSpPr>
          <p:nvPr userDrawn="1"/>
        </p:nvCxnSpPr>
        <p:spPr>
          <a:xfrm flipV="1">
            <a:off x="4207010" y="520053"/>
            <a:ext cx="6320314" cy="1"/>
          </a:xfrm>
          <a:prstGeom prst="line">
            <a:avLst/>
          </a:prstGeom>
          <a:ln w="317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4B78989-59D8-B446-B2B3-FC4CA457506D}"/>
              </a:ext>
            </a:extLst>
          </p:cNvPr>
          <p:cNvSpPr txBox="1"/>
          <p:nvPr userDrawn="1"/>
        </p:nvSpPr>
        <p:spPr>
          <a:xfrm>
            <a:off x="10654702" y="465674"/>
            <a:ext cx="369397" cy="123111"/>
          </a:xfrm>
          <a:prstGeom prst="rect">
            <a:avLst/>
          </a:prstGeom>
          <a:noFill/>
        </p:spPr>
        <p:txBody>
          <a:bodyPr wrap="square" lIns="0" tIns="0" rIns="0" bIns="0" rtlCol="0">
            <a:spAutoFit/>
          </a:bodyPr>
          <a:lstStyle/>
          <a:p>
            <a:pPr algn="ctr"/>
            <a:fld id="{62B17D9A-61A1-2E48-AA70-6E27211F9DB5}" type="slidenum">
              <a:rPr lang="nb-NO" sz="800" i="0" smtClean="0">
                <a:solidFill>
                  <a:schemeClr val="tx2">
                    <a:lumMod val="60000"/>
                    <a:lumOff val="40000"/>
                  </a:schemeClr>
                </a:solidFill>
                <a:latin typeface="+mj-lt"/>
              </a:rPr>
              <a:t>‹#›</a:t>
            </a:fld>
            <a:endParaRPr lang="nb-NO" sz="800" i="0" dirty="0">
              <a:solidFill>
                <a:schemeClr val="tx2">
                  <a:lumMod val="60000"/>
                  <a:lumOff val="40000"/>
                </a:schemeClr>
              </a:solidFill>
              <a:latin typeface="+mj-lt"/>
            </a:endParaRPr>
          </a:p>
        </p:txBody>
      </p:sp>
      <p:cxnSp>
        <p:nvCxnSpPr>
          <p:cNvPr id="27" name="Straight Connector 26">
            <a:extLst>
              <a:ext uri="{FF2B5EF4-FFF2-40B4-BE49-F238E27FC236}">
                <a16:creationId xmlns:a16="http://schemas.microsoft.com/office/drawing/2014/main" id="{60F9EFC3-2686-CC4E-9A20-427B71A7B0F0}"/>
              </a:ext>
            </a:extLst>
          </p:cNvPr>
          <p:cNvCxnSpPr>
            <a:cxnSpLocks/>
          </p:cNvCxnSpPr>
          <p:nvPr userDrawn="1"/>
        </p:nvCxnSpPr>
        <p:spPr>
          <a:xfrm>
            <a:off x="11121292" y="512763"/>
            <a:ext cx="468923" cy="0"/>
          </a:xfrm>
          <a:prstGeom prst="line">
            <a:avLst/>
          </a:prstGeom>
          <a:ln w="317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2106F81-1B7A-9F47-9DC7-A39070384AA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12054" y="423875"/>
            <a:ext cx="1351498" cy="192351"/>
          </a:xfrm>
          <a:prstGeom prst="rect">
            <a:avLst/>
          </a:prstGeom>
        </p:spPr>
      </p:pic>
    </p:spTree>
    <p:extLst>
      <p:ext uri="{BB962C8B-B14F-4D97-AF65-F5344CB8AC3E}">
        <p14:creationId xmlns:p14="http://schemas.microsoft.com/office/powerpoint/2010/main" val="2685674855"/>
      </p:ext>
    </p:extLst>
  </p:cSld>
  <p:clrMap bg1="lt1" tx1="dk1" bg2="lt2" tx2="dk2" accent1="accent1" accent2="accent2" accent3="accent3" accent4="accent4" accent5="accent5" accent6="accent6" hlink="hlink" folHlink="folHlink"/>
  <p:sldLayoutIdLst>
    <p:sldLayoutId id="2147483673"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44A69A8-5781-48B1-A434-3AC25093E1FB}"/>
              </a:ext>
            </a:extLst>
          </p:cNvPr>
          <p:cNvSpPr>
            <a:spLocks noGrp="1"/>
          </p:cNvSpPr>
          <p:nvPr>
            <p:ph type="ctrTitle"/>
          </p:nvPr>
        </p:nvSpPr>
        <p:spPr/>
        <p:txBody>
          <a:bodyPr/>
          <a:lstStyle/>
          <a:p>
            <a:r>
              <a:rPr lang="nb-NO" dirty="0"/>
              <a:t>Klima-, miljø og bærekraft</a:t>
            </a:r>
            <a:br>
              <a:rPr lang="nb-NO" dirty="0"/>
            </a:br>
            <a:r>
              <a:rPr lang="nb-NO" dirty="0"/>
              <a:t>Strategi og samfunn</a:t>
            </a:r>
          </a:p>
        </p:txBody>
      </p:sp>
      <p:sp>
        <p:nvSpPr>
          <p:cNvPr id="3" name="Undertittel 2">
            <a:extLst>
              <a:ext uri="{FF2B5EF4-FFF2-40B4-BE49-F238E27FC236}">
                <a16:creationId xmlns:a16="http://schemas.microsoft.com/office/drawing/2014/main" id="{22D77819-7D18-4167-A0C6-0C0F93327589}"/>
              </a:ext>
            </a:extLst>
          </p:cNvPr>
          <p:cNvSpPr>
            <a:spLocks noGrp="1"/>
          </p:cNvSpPr>
          <p:nvPr>
            <p:ph type="subTitle" idx="1"/>
          </p:nvPr>
        </p:nvSpPr>
        <p:spPr/>
        <p:txBody>
          <a:bodyPr/>
          <a:lstStyle/>
          <a:p>
            <a:pPr marL="457200" indent="-457200">
              <a:buFont typeface="+mj-lt"/>
              <a:buAutoNum type="arabicPeriod"/>
            </a:pPr>
            <a:r>
              <a:rPr lang="nb-NO" dirty="0"/>
              <a:t>Innspill til temaplan for klima og miljø</a:t>
            </a:r>
          </a:p>
          <a:p>
            <a:pPr marL="457200" indent="-457200">
              <a:buFont typeface="+mj-lt"/>
              <a:buAutoNum type="arabicPeriod"/>
            </a:pPr>
            <a:r>
              <a:rPr lang="nb-NO" dirty="0"/>
              <a:t>Avdelingens bærekraftpolicy</a:t>
            </a:r>
          </a:p>
        </p:txBody>
      </p:sp>
    </p:spTree>
    <p:extLst>
      <p:ext uri="{BB962C8B-B14F-4D97-AF65-F5344CB8AC3E}">
        <p14:creationId xmlns:p14="http://schemas.microsoft.com/office/powerpoint/2010/main" val="343795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tekst 3">
            <a:extLst>
              <a:ext uri="{FF2B5EF4-FFF2-40B4-BE49-F238E27FC236}">
                <a16:creationId xmlns:a16="http://schemas.microsoft.com/office/drawing/2014/main" id="{5B9B54C6-ED36-4CF3-ACCA-3DE89C761488}"/>
              </a:ext>
            </a:extLst>
          </p:cNvPr>
          <p:cNvSpPr>
            <a:spLocks noGrp="1"/>
          </p:cNvSpPr>
          <p:nvPr>
            <p:ph type="body" sz="quarter" idx="19"/>
          </p:nvPr>
        </p:nvSpPr>
        <p:spPr>
          <a:xfrm>
            <a:off x="1642109" y="1205750"/>
            <a:ext cx="3740477" cy="738664"/>
          </a:xfrm>
        </p:spPr>
        <p:txBody>
          <a:bodyPr/>
          <a:lstStyle/>
          <a:p>
            <a:r>
              <a:rPr lang="nb-NO" dirty="0"/>
              <a:t>Foregangskommune på klima og miljø</a:t>
            </a:r>
            <a:endParaRPr lang="nb-NO" dirty="0">
              <a:cs typeface="Calibri"/>
            </a:endParaRPr>
          </a:p>
        </p:txBody>
      </p:sp>
      <p:sp>
        <p:nvSpPr>
          <p:cNvPr id="5" name="Plassholder for tekst 4">
            <a:extLst>
              <a:ext uri="{FF2B5EF4-FFF2-40B4-BE49-F238E27FC236}">
                <a16:creationId xmlns:a16="http://schemas.microsoft.com/office/drawing/2014/main" id="{017714B8-39BC-4EE8-8E4C-2B8117D3E702}"/>
              </a:ext>
            </a:extLst>
          </p:cNvPr>
          <p:cNvSpPr>
            <a:spLocks noGrp="1"/>
          </p:cNvSpPr>
          <p:nvPr>
            <p:ph type="body" sz="quarter" idx="23"/>
          </p:nvPr>
        </p:nvSpPr>
        <p:spPr>
          <a:xfrm>
            <a:off x="1124711" y="2100689"/>
            <a:ext cx="4588601" cy="4832092"/>
          </a:xfrm>
        </p:spPr>
        <p:txBody>
          <a:bodyPr/>
          <a:lstStyle/>
          <a:p>
            <a:pPr marL="342900" indent="-342900">
              <a:buFont typeface="+mj-lt"/>
              <a:buAutoNum type="arabicPeriod"/>
            </a:pPr>
            <a:r>
              <a:rPr lang="nb-NO" sz="1800" dirty="0">
                <a:cs typeface="Calibri" panose="020F0502020204030204"/>
              </a:rPr>
              <a:t>Klimamål for Nærøysund (80-90% reduksjon innen 2050)?</a:t>
            </a:r>
          </a:p>
          <a:p>
            <a:pPr marL="342900" indent="-342900">
              <a:buFont typeface="+mj-lt"/>
              <a:buAutoNum type="arabicPeriod"/>
            </a:pPr>
            <a:r>
              <a:rPr lang="nb-NO" sz="1800" dirty="0">
                <a:cs typeface="Calibri" panose="020F0502020204030204"/>
              </a:rPr>
              <a:t>Hvordan stimulere til reduksjon på kort og lang sikt?</a:t>
            </a:r>
          </a:p>
          <a:p>
            <a:pPr marL="342900" indent="-342900">
              <a:buFont typeface="+mj-lt"/>
              <a:buAutoNum type="arabicPeriod"/>
            </a:pPr>
            <a:r>
              <a:rPr lang="nb-NO" sz="1800" dirty="0"/>
              <a:t>Hvordan skal vi sikre et framtidig og bærekraftig energibehov?</a:t>
            </a:r>
          </a:p>
          <a:p>
            <a:pPr marL="342900" indent="-342900">
              <a:buFont typeface="+mj-lt"/>
              <a:buAutoNum type="arabicPeriod"/>
            </a:pPr>
            <a:r>
              <a:rPr lang="nb-NO" sz="1800" dirty="0">
                <a:cs typeface="Calibri"/>
              </a:rPr>
              <a:t>Foregangskommune på energieffektivisering. Hvordan bidra og stimulere?</a:t>
            </a:r>
          </a:p>
          <a:p>
            <a:pPr marL="342900" indent="-342900">
              <a:buFont typeface="+mj-lt"/>
              <a:buAutoNum type="arabicPeriod"/>
            </a:pPr>
            <a:r>
              <a:rPr lang="nb-NO" sz="1800" dirty="0">
                <a:cs typeface="Calibri"/>
              </a:rPr>
              <a:t>Kostnadseffektive kommunale virkemidler?</a:t>
            </a:r>
          </a:p>
          <a:p>
            <a:pPr marL="742950" lvl="1" indent="-285750">
              <a:buFont typeface="Arial"/>
              <a:buChar char="•"/>
            </a:pPr>
            <a:endParaRPr lang="nb-NO" sz="1400" dirty="0">
              <a:cs typeface="Calibri" panose="020F0502020204030204"/>
            </a:endParaRPr>
          </a:p>
          <a:p>
            <a:pPr marL="742950" lvl="1" indent="-285750">
              <a:buFont typeface="Arial"/>
              <a:buChar char="•"/>
            </a:pPr>
            <a:endParaRPr lang="nb-NO" sz="1400" dirty="0">
              <a:cs typeface="Calibri" panose="020F0502020204030204"/>
            </a:endParaRPr>
          </a:p>
          <a:p>
            <a:endParaRPr lang="nb-NO" sz="1400" dirty="0">
              <a:cs typeface="Calibri" panose="020F0502020204030204"/>
            </a:endParaRPr>
          </a:p>
          <a:p>
            <a:pPr marL="285750" indent="-285750">
              <a:buFont typeface="Arial"/>
              <a:buChar char="•"/>
            </a:pPr>
            <a:endParaRPr lang="nb-NO" sz="1300" dirty="0">
              <a:cs typeface="Calibri" panose="020F0502020204030204"/>
            </a:endParaRPr>
          </a:p>
          <a:p>
            <a:endParaRPr lang="nb-NO" sz="1100" dirty="0">
              <a:cs typeface="Calibri" panose="020F0502020204030204"/>
            </a:endParaRPr>
          </a:p>
          <a:p>
            <a:endParaRPr lang="nb-NO" dirty="0"/>
          </a:p>
        </p:txBody>
      </p:sp>
      <p:sp>
        <p:nvSpPr>
          <p:cNvPr id="6" name="Plassholder for tekst 5">
            <a:extLst>
              <a:ext uri="{FF2B5EF4-FFF2-40B4-BE49-F238E27FC236}">
                <a16:creationId xmlns:a16="http://schemas.microsoft.com/office/drawing/2014/main" id="{D17288AC-570C-41DE-83F0-22659BFA0563}"/>
              </a:ext>
            </a:extLst>
          </p:cNvPr>
          <p:cNvSpPr>
            <a:spLocks noGrp="1"/>
          </p:cNvSpPr>
          <p:nvPr>
            <p:ph type="body" sz="quarter" idx="24"/>
          </p:nvPr>
        </p:nvSpPr>
        <p:spPr>
          <a:xfrm>
            <a:off x="5998464" y="667512"/>
            <a:ext cx="5715000" cy="6971139"/>
          </a:xfrm>
        </p:spPr>
        <p:txBody>
          <a:bodyPr/>
          <a:lstStyle/>
          <a:p>
            <a:r>
              <a:rPr lang="nb-NO" sz="1800" b="1">
                <a:solidFill>
                  <a:srgbClr val="FF0000"/>
                </a:solidFill>
                <a:cs typeface="Calibri" panose="020F0502020204030204"/>
              </a:rPr>
              <a:t>Innspill klima og miljø:</a:t>
            </a:r>
            <a:endParaRPr lang="nb-NO" sz="1800" b="1" dirty="0">
              <a:solidFill>
                <a:srgbClr val="FF0000"/>
              </a:solidFill>
              <a:cs typeface="Calibri" panose="020F0502020204030204"/>
            </a:endParaRPr>
          </a:p>
          <a:p>
            <a:pPr marL="342900" indent="-342900">
              <a:buFont typeface="+mj-lt"/>
              <a:buAutoNum type="arabicPeriod"/>
            </a:pPr>
            <a:r>
              <a:rPr lang="nb-NO" sz="1600" dirty="0">
                <a:solidFill>
                  <a:srgbClr val="FF0000"/>
                </a:solidFill>
                <a:cs typeface="Calibri" panose="020F0502020204030204"/>
              </a:rPr>
              <a:t>Samme som regjering og fylke</a:t>
            </a:r>
          </a:p>
          <a:p>
            <a:pPr marL="342900" indent="-342900">
              <a:buFont typeface="+mj-lt"/>
              <a:buAutoNum type="arabicPeriod"/>
            </a:pPr>
            <a:r>
              <a:rPr lang="nb-NO" sz="1600" dirty="0">
                <a:solidFill>
                  <a:srgbClr val="FF0000"/>
                </a:solidFill>
                <a:cs typeface="Calibri" panose="020F0502020204030204"/>
              </a:rPr>
              <a:t>Bedre kollektivtilbud, samkjøring, klimavennlig arealplanlegging, fokus på </a:t>
            </a:r>
            <a:r>
              <a:rPr lang="nb-NO" sz="1600" dirty="0" err="1">
                <a:solidFill>
                  <a:srgbClr val="FF0000"/>
                </a:solidFill>
                <a:cs typeface="Calibri" panose="020F0502020204030204"/>
              </a:rPr>
              <a:t>friluftslivområder</a:t>
            </a:r>
            <a:r>
              <a:rPr lang="nb-NO" sz="1600" dirty="0">
                <a:solidFill>
                  <a:srgbClr val="FF0000"/>
                </a:solidFill>
                <a:cs typeface="Calibri" panose="020F0502020204030204"/>
              </a:rPr>
              <a:t>, miljøvennlig avfallshåndtering, fokus på matsvinn, energieffektivisering kommunale bygg. </a:t>
            </a:r>
            <a:r>
              <a:rPr lang="nb-NO" sz="1600" dirty="0" err="1">
                <a:solidFill>
                  <a:srgbClr val="FF0000"/>
                </a:solidFill>
                <a:cs typeface="Calibri" panose="020F0502020204030204"/>
              </a:rPr>
              <a:t>Kråkøya</a:t>
            </a:r>
            <a:r>
              <a:rPr lang="nb-NO" sz="1600" dirty="0">
                <a:solidFill>
                  <a:srgbClr val="FF0000"/>
                </a:solidFill>
                <a:cs typeface="Calibri" panose="020F0502020204030204"/>
              </a:rPr>
              <a:t>. Fra fossil til hydrogen på servicebåter m.m. Fra fossil til el på biler</a:t>
            </a:r>
          </a:p>
          <a:p>
            <a:pPr marL="342900" indent="-342900">
              <a:buFont typeface="+mj-lt"/>
              <a:buAutoNum type="arabicPeriod"/>
            </a:pPr>
            <a:r>
              <a:rPr lang="nb-NO" sz="1600" dirty="0">
                <a:solidFill>
                  <a:srgbClr val="FF0000"/>
                </a:solidFill>
                <a:cs typeface="Calibri" panose="020F0502020204030204"/>
              </a:rPr>
              <a:t>Energieffektive bygg. Vindkraft er en problematikk. Stimulere befolkningen til klimavennlige valg (solceller m.m.) Fokus på bioenergi, biogass. Næringsareal med tilgang til fornybar energi og annen viktig infrastruktur. Stimulere til utbygging. Utnytte energien i sjøen. </a:t>
            </a:r>
          </a:p>
          <a:p>
            <a:pPr marL="342900" indent="-342900">
              <a:buFont typeface="+mj-lt"/>
              <a:buAutoNum type="arabicPeriod"/>
            </a:pPr>
            <a:r>
              <a:rPr lang="nb-NO" sz="1600" dirty="0">
                <a:solidFill>
                  <a:srgbClr val="FF0000"/>
                </a:solidFill>
                <a:cs typeface="Calibri" panose="020F0502020204030204"/>
              </a:rPr>
              <a:t>Solceller, energisparing. Stille krav til utbygger og i </a:t>
            </a:r>
            <a:r>
              <a:rPr lang="nb-NO" sz="1600" dirty="0" err="1">
                <a:solidFill>
                  <a:srgbClr val="FF0000"/>
                </a:solidFill>
                <a:cs typeface="Calibri" panose="020F0502020204030204"/>
              </a:rPr>
              <a:t>byggesaksbehandlig</a:t>
            </a:r>
            <a:r>
              <a:rPr lang="nb-NO" sz="1600" dirty="0">
                <a:solidFill>
                  <a:srgbClr val="FF0000"/>
                </a:solidFill>
                <a:cs typeface="Calibri" panose="020F0502020204030204"/>
              </a:rPr>
              <a:t>. Kommunen som forbilde. Gjøre ulike tiltak i kommunal regi som har overføringsverdi til næringslivet og innbyggerne. Energirådgivning</a:t>
            </a:r>
          </a:p>
          <a:p>
            <a:pPr marL="342900" indent="-342900">
              <a:buFont typeface="+mj-lt"/>
              <a:buAutoNum type="arabicPeriod"/>
            </a:pPr>
            <a:r>
              <a:rPr lang="nb-NO" sz="1600" dirty="0">
                <a:solidFill>
                  <a:srgbClr val="FF0000"/>
                </a:solidFill>
                <a:cs typeface="Calibri" panose="020F0502020204030204"/>
              </a:rPr>
              <a:t>Arealplan, differensiering i gebyr og tilskudd. Grønne kommunale tilskudd og lån. Kan det differensieres i eiendomsskatt? Vannmåler.  Forankre viktige prinsipper i plan, i byggesaksbehandling m.m.</a:t>
            </a:r>
          </a:p>
          <a:p>
            <a:pPr marL="342900" indent="-342900">
              <a:buFont typeface="+mj-lt"/>
              <a:buAutoNum type="arabicPeriod"/>
            </a:pPr>
            <a:endParaRPr lang="nb-NO" sz="1800" dirty="0">
              <a:solidFill>
                <a:srgbClr val="FF0000"/>
              </a:solidFill>
              <a:cs typeface="Calibri" panose="020F0502020204030204"/>
            </a:endParaRPr>
          </a:p>
          <a:p>
            <a:pPr marL="342900" indent="-342900">
              <a:buFont typeface="+mj-lt"/>
              <a:buAutoNum type="arabicPeriod"/>
            </a:pPr>
            <a:endParaRPr lang="nb-NO" sz="1800" dirty="0">
              <a:solidFill>
                <a:srgbClr val="FF0000"/>
              </a:solidFill>
              <a:cs typeface="Calibri" panose="020F0502020204030204"/>
            </a:endParaRPr>
          </a:p>
          <a:p>
            <a:pPr marL="342900" indent="-342900">
              <a:buFont typeface="+mj-lt"/>
              <a:buAutoNum type="arabicPeriod"/>
            </a:pPr>
            <a:endParaRPr lang="nb-NO" sz="1800" dirty="0">
              <a:cs typeface="Calibri" panose="020F0502020204030204"/>
            </a:endParaRPr>
          </a:p>
          <a:p>
            <a:pPr marL="342900" indent="-342900">
              <a:buFont typeface="+mj-lt"/>
              <a:buAutoNum type="arabicPeriod"/>
            </a:pPr>
            <a:endParaRPr lang="nb-NO" sz="1800" dirty="0">
              <a:cs typeface="Calibri" panose="020F0502020204030204"/>
            </a:endParaRPr>
          </a:p>
        </p:txBody>
      </p:sp>
    </p:spTree>
    <p:extLst>
      <p:ext uri="{BB962C8B-B14F-4D97-AF65-F5344CB8AC3E}">
        <p14:creationId xmlns:p14="http://schemas.microsoft.com/office/powerpoint/2010/main" val="30863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tekst 3">
            <a:extLst>
              <a:ext uri="{FF2B5EF4-FFF2-40B4-BE49-F238E27FC236}">
                <a16:creationId xmlns:a16="http://schemas.microsoft.com/office/drawing/2014/main" id="{5B9B54C6-ED36-4CF3-ACCA-3DE89C761488}"/>
              </a:ext>
            </a:extLst>
          </p:cNvPr>
          <p:cNvSpPr>
            <a:spLocks noGrp="1"/>
          </p:cNvSpPr>
          <p:nvPr>
            <p:ph type="body" sz="quarter" idx="19"/>
          </p:nvPr>
        </p:nvSpPr>
        <p:spPr>
          <a:xfrm>
            <a:off x="1642109" y="1205750"/>
            <a:ext cx="3740477" cy="369332"/>
          </a:xfrm>
        </p:spPr>
        <p:txBody>
          <a:bodyPr/>
          <a:lstStyle/>
          <a:p>
            <a:r>
              <a:rPr lang="nb-NO" dirty="0"/>
              <a:t>Bærekraftig planlegging</a:t>
            </a:r>
            <a:endParaRPr lang="nb-NO" dirty="0">
              <a:cs typeface="Calibri"/>
            </a:endParaRPr>
          </a:p>
        </p:txBody>
      </p:sp>
      <p:sp>
        <p:nvSpPr>
          <p:cNvPr id="5" name="Plassholder for tekst 4">
            <a:extLst>
              <a:ext uri="{FF2B5EF4-FFF2-40B4-BE49-F238E27FC236}">
                <a16:creationId xmlns:a16="http://schemas.microsoft.com/office/drawing/2014/main" id="{017714B8-39BC-4EE8-8E4C-2B8117D3E702}"/>
              </a:ext>
            </a:extLst>
          </p:cNvPr>
          <p:cNvSpPr>
            <a:spLocks noGrp="1"/>
          </p:cNvSpPr>
          <p:nvPr>
            <p:ph type="body" sz="quarter" idx="23"/>
          </p:nvPr>
        </p:nvSpPr>
        <p:spPr>
          <a:xfrm>
            <a:off x="1124711" y="2100689"/>
            <a:ext cx="4588601" cy="4555093"/>
          </a:xfrm>
        </p:spPr>
        <p:txBody>
          <a:bodyPr/>
          <a:lstStyle/>
          <a:p>
            <a:pPr marL="342900" indent="-342900">
              <a:buFont typeface="+mj-lt"/>
              <a:buAutoNum type="arabicPeriod"/>
            </a:pPr>
            <a:r>
              <a:rPr lang="nb-NO" sz="1800" dirty="0">
                <a:cs typeface="Calibri" panose="020F0502020204030204"/>
              </a:rPr>
              <a:t>Hvordan få til en klimavennlig arealplan for hele kommunen?</a:t>
            </a:r>
          </a:p>
          <a:p>
            <a:pPr marL="342900" indent="-342900">
              <a:buFont typeface="+mj-lt"/>
              <a:buAutoNum type="arabicPeriod"/>
            </a:pPr>
            <a:r>
              <a:rPr lang="nb-NO" sz="1800" dirty="0">
                <a:cs typeface="Calibri" panose="020F0502020204030204"/>
              </a:rPr>
              <a:t>Klimatilpasning</a:t>
            </a:r>
          </a:p>
          <a:p>
            <a:pPr marL="342900" indent="-342900">
              <a:buFont typeface="+mj-lt"/>
              <a:buAutoNum type="arabicPeriod"/>
            </a:pPr>
            <a:r>
              <a:rPr lang="nb-NO" sz="1800" dirty="0"/>
              <a:t>Hvordan få næringslivet til å fokusere på bærekraft?</a:t>
            </a:r>
          </a:p>
          <a:p>
            <a:pPr marL="342900" indent="-342900">
              <a:buFont typeface="+mj-lt"/>
              <a:buAutoNum type="arabicPeriod"/>
            </a:pPr>
            <a:r>
              <a:rPr lang="nb-NO" sz="1800" dirty="0">
                <a:cs typeface="Calibri"/>
              </a:rPr>
              <a:t>Klima- og miljøtiltak viktige for bolyst og økt livskvalitet?</a:t>
            </a:r>
          </a:p>
          <a:p>
            <a:pPr marL="342900" indent="-342900">
              <a:buFont typeface="+mj-lt"/>
              <a:buAutoNum type="arabicPeriod"/>
            </a:pPr>
            <a:r>
              <a:rPr lang="nb-NO" sz="1800" dirty="0">
                <a:cs typeface="Calibri"/>
              </a:rPr>
              <a:t>Kostnadseffektive kommunale virkemidler?</a:t>
            </a:r>
          </a:p>
          <a:p>
            <a:pPr marL="742950" lvl="1" indent="-285750">
              <a:buFont typeface="Arial"/>
              <a:buChar char="•"/>
            </a:pPr>
            <a:endParaRPr lang="nb-NO" sz="1400" dirty="0">
              <a:cs typeface="Calibri" panose="020F0502020204030204"/>
            </a:endParaRPr>
          </a:p>
          <a:p>
            <a:pPr marL="742950" lvl="1" indent="-285750">
              <a:buFont typeface="Arial"/>
              <a:buChar char="•"/>
            </a:pPr>
            <a:endParaRPr lang="nb-NO" sz="1400" dirty="0">
              <a:cs typeface="Calibri" panose="020F0502020204030204"/>
            </a:endParaRPr>
          </a:p>
          <a:p>
            <a:endParaRPr lang="nb-NO" sz="1400" dirty="0">
              <a:cs typeface="Calibri" panose="020F0502020204030204"/>
            </a:endParaRPr>
          </a:p>
          <a:p>
            <a:pPr marL="285750" indent="-285750">
              <a:buFont typeface="Arial"/>
              <a:buChar char="•"/>
            </a:pPr>
            <a:endParaRPr lang="nb-NO" sz="1300" dirty="0">
              <a:cs typeface="Calibri" panose="020F0502020204030204"/>
            </a:endParaRPr>
          </a:p>
          <a:p>
            <a:endParaRPr lang="nb-NO" sz="1100" dirty="0">
              <a:cs typeface="Calibri" panose="020F0502020204030204"/>
            </a:endParaRPr>
          </a:p>
          <a:p>
            <a:endParaRPr lang="nb-NO" dirty="0"/>
          </a:p>
        </p:txBody>
      </p:sp>
      <p:sp>
        <p:nvSpPr>
          <p:cNvPr id="6" name="Plassholder for tekst 5">
            <a:extLst>
              <a:ext uri="{FF2B5EF4-FFF2-40B4-BE49-F238E27FC236}">
                <a16:creationId xmlns:a16="http://schemas.microsoft.com/office/drawing/2014/main" id="{D17288AC-570C-41DE-83F0-22659BFA0563}"/>
              </a:ext>
            </a:extLst>
          </p:cNvPr>
          <p:cNvSpPr>
            <a:spLocks noGrp="1"/>
          </p:cNvSpPr>
          <p:nvPr>
            <p:ph type="body" sz="quarter" idx="24"/>
          </p:nvPr>
        </p:nvSpPr>
        <p:spPr>
          <a:xfrm>
            <a:off x="6478688" y="932156"/>
            <a:ext cx="5234776" cy="6940361"/>
          </a:xfrm>
        </p:spPr>
        <p:txBody>
          <a:bodyPr/>
          <a:lstStyle/>
          <a:p>
            <a:r>
              <a:rPr lang="nb-NO" sz="1800" b="1" dirty="0">
                <a:solidFill>
                  <a:srgbClr val="FF0000"/>
                </a:solidFill>
                <a:cs typeface="Calibri" panose="020F0502020204030204"/>
              </a:rPr>
              <a:t>Innspill bærekraftig planlegging:</a:t>
            </a:r>
          </a:p>
          <a:p>
            <a:pPr marL="342900" indent="-342900">
              <a:buFont typeface="+mj-lt"/>
              <a:buAutoNum type="arabicPeriod"/>
            </a:pPr>
            <a:r>
              <a:rPr lang="nb-NO" sz="1700" dirty="0">
                <a:solidFill>
                  <a:srgbClr val="FF0000"/>
                </a:solidFill>
                <a:cs typeface="Calibri" panose="020F0502020204030204"/>
              </a:rPr>
              <a:t>Planlegge arealer for næringsliv, boliger og </a:t>
            </a:r>
            <a:r>
              <a:rPr lang="nb-NO" sz="1700" dirty="0" err="1">
                <a:solidFill>
                  <a:srgbClr val="FF0000"/>
                </a:solidFill>
                <a:cs typeface="Calibri" panose="020F0502020204030204"/>
              </a:rPr>
              <a:t>friluftslivområder</a:t>
            </a:r>
            <a:r>
              <a:rPr lang="nb-NO" sz="1700" dirty="0">
                <a:solidFill>
                  <a:srgbClr val="FF0000"/>
                </a:solidFill>
                <a:cs typeface="Calibri" panose="020F0502020204030204"/>
              </a:rPr>
              <a:t> bedre. Avsette viktige næringsområder som </a:t>
            </a:r>
            <a:r>
              <a:rPr lang="nb-NO" sz="1700" dirty="0" err="1">
                <a:solidFill>
                  <a:srgbClr val="FF0000"/>
                </a:solidFill>
                <a:cs typeface="Calibri" panose="020F0502020204030204"/>
              </a:rPr>
              <a:t>Kråkøya</a:t>
            </a:r>
            <a:r>
              <a:rPr lang="nb-NO" sz="1700" dirty="0">
                <a:solidFill>
                  <a:srgbClr val="FF0000"/>
                </a:solidFill>
                <a:cs typeface="Calibri" panose="020F0502020204030204"/>
              </a:rPr>
              <a:t>. </a:t>
            </a:r>
            <a:r>
              <a:rPr lang="nb-NO" sz="1800" dirty="0">
                <a:solidFill>
                  <a:srgbClr val="FF0000"/>
                </a:solidFill>
                <a:cs typeface="Calibri" panose="020F0502020204030204"/>
              </a:rPr>
              <a:t>Næringsareal med tilgang til fornybar energi og annen viktig infrastruktur. Inngrep med plan for tilbakeføring. Unngå naturinngrep. Ivareta miljøverdier.</a:t>
            </a:r>
          </a:p>
          <a:p>
            <a:pPr marL="342900" indent="-342900">
              <a:buFont typeface="+mj-lt"/>
              <a:buAutoNum type="arabicPeriod"/>
            </a:pPr>
            <a:r>
              <a:rPr lang="nb-NO" sz="1800" dirty="0">
                <a:solidFill>
                  <a:srgbClr val="FF0000"/>
                </a:solidFill>
                <a:cs typeface="Calibri" panose="020F0502020204030204"/>
              </a:rPr>
              <a:t>Økt risiko for sykdommer (varmere, flom, ekstremvær). Varmere og lengre vekstsesong. Ta høyde for mer overvann, ekstremvær, ras m.m.</a:t>
            </a:r>
          </a:p>
          <a:p>
            <a:pPr marL="342900" indent="-342900">
              <a:buFont typeface="+mj-lt"/>
              <a:buAutoNum type="arabicPeriod"/>
            </a:pPr>
            <a:r>
              <a:rPr lang="nb-NO" sz="1800" dirty="0">
                <a:solidFill>
                  <a:srgbClr val="FF0000"/>
                </a:solidFill>
                <a:cs typeface="Calibri" panose="020F0502020204030204"/>
              </a:rPr>
              <a:t>Informasjon, rådgivning, gebyrer og tilskudd. Det er for næringslivet kommunen legger mest til rette for. Månedlige nyhetsbrev om klima-, miljø og bærekraft, som når flest mulig.</a:t>
            </a:r>
          </a:p>
          <a:p>
            <a:pPr marL="342900" indent="-342900">
              <a:buFont typeface="+mj-lt"/>
              <a:buAutoNum type="arabicPeriod"/>
            </a:pPr>
            <a:r>
              <a:rPr lang="nb-NO" sz="1800" dirty="0">
                <a:solidFill>
                  <a:srgbClr val="FF0000"/>
                </a:solidFill>
                <a:cs typeface="Calibri" panose="020F0502020204030204"/>
              </a:rPr>
              <a:t>Ta hensyn til miljø og friluftsliv. Solceller, energisparing. Mer?</a:t>
            </a:r>
          </a:p>
          <a:p>
            <a:pPr marL="342900" indent="-342900">
              <a:buFont typeface="+mj-lt"/>
              <a:buAutoNum type="arabicPeriod"/>
            </a:pPr>
            <a:r>
              <a:rPr lang="nb-NO" sz="1800" dirty="0">
                <a:solidFill>
                  <a:srgbClr val="FF0000"/>
                </a:solidFill>
                <a:cs typeface="Calibri" panose="020F0502020204030204"/>
              </a:rPr>
              <a:t>Arealplan, differensiering i gebyr og tilskudd</a:t>
            </a:r>
          </a:p>
          <a:p>
            <a:pPr marL="342900" indent="-342900">
              <a:buFont typeface="+mj-lt"/>
              <a:buAutoNum type="arabicPeriod"/>
            </a:pPr>
            <a:endParaRPr lang="nb-NO" sz="1800" dirty="0">
              <a:solidFill>
                <a:srgbClr val="FF0000"/>
              </a:solidFill>
              <a:cs typeface="Calibri" panose="020F0502020204030204"/>
            </a:endParaRPr>
          </a:p>
          <a:p>
            <a:pPr marL="342900" indent="-342900">
              <a:buFont typeface="+mj-lt"/>
              <a:buAutoNum type="arabicPeriod"/>
            </a:pPr>
            <a:endParaRPr lang="nb-NO" sz="1800" dirty="0">
              <a:solidFill>
                <a:srgbClr val="FF0000"/>
              </a:solidFill>
              <a:cs typeface="Calibri" panose="020F0502020204030204"/>
            </a:endParaRPr>
          </a:p>
          <a:p>
            <a:pPr marL="342900" indent="-342900">
              <a:buFont typeface="+mj-lt"/>
              <a:buAutoNum type="arabicPeriod"/>
            </a:pPr>
            <a:endParaRPr lang="nb-NO" sz="1800" dirty="0">
              <a:cs typeface="Calibri" panose="020F0502020204030204"/>
            </a:endParaRPr>
          </a:p>
          <a:p>
            <a:pPr marL="342900" indent="-342900">
              <a:buFont typeface="+mj-lt"/>
              <a:buAutoNum type="arabicPeriod"/>
            </a:pPr>
            <a:endParaRPr lang="nb-NO" sz="1800" dirty="0">
              <a:cs typeface="Calibri" panose="020F0502020204030204"/>
            </a:endParaRPr>
          </a:p>
        </p:txBody>
      </p:sp>
    </p:spTree>
    <p:extLst>
      <p:ext uri="{BB962C8B-B14F-4D97-AF65-F5344CB8AC3E}">
        <p14:creationId xmlns:p14="http://schemas.microsoft.com/office/powerpoint/2010/main" val="20828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tekst 3">
            <a:extLst>
              <a:ext uri="{FF2B5EF4-FFF2-40B4-BE49-F238E27FC236}">
                <a16:creationId xmlns:a16="http://schemas.microsoft.com/office/drawing/2014/main" id="{5B9B54C6-ED36-4CF3-ACCA-3DE89C761488}"/>
              </a:ext>
            </a:extLst>
          </p:cNvPr>
          <p:cNvSpPr>
            <a:spLocks noGrp="1"/>
          </p:cNvSpPr>
          <p:nvPr>
            <p:ph type="body" sz="quarter" idx="19"/>
          </p:nvPr>
        </p:nvSpPr>
        <p:spPr>
          <a:xfrm>
            <a:off x="1124711" y="1205750"/>
            <a:ext cx="4257875" cy="369332"/>
          </a:xfrm>
        </p:spPr>
        <p:txBody>
          <a:bodyPr/>
          <a:lstStyle/>
          <a:p>
            <a:r>
              <a:rPr lang="nb-NO" dirty="0"/>
              <a:t>Bærekraftig avdeling (policy)</a:t>
            </a:r>
            <a:endParaRPr lang="nb-NO" dirty="0">
              <a:cs typeface="Calibri"/>
            </a:endParaRPr>
          </a:p>
        </p:txBody>
      </p:sp>
      <p:sp>
        <p:nvSpPr>
          <p:cNvPr id="5" name="Plassholder for tekst 4">
            <a:extLst>
              <a:ext uri="{FF2B5EF4-FFF2-40B4-BE49-F238E27FC236}">
                <a16:creationId xmlns:a16="http://schemas.microsoft.com/office/drawing/2014/main" id="{017714B8-39BC-4EE8-8E4C-2B8117D3E702}"/>
              </a:ext>
            </a:extLst>
          </p:cNvPr>
          <p:cNvSpPr>
            <a:spLocks noGrp="1"/>
          </p:cNvSpPr>
          <p:nvPr>
            <p:ph type="body" sz="quarter" idx="23"/>
          </p:nvPr>
        </p:nvSpPr>
        <p:spPr>
          <a:xfrm>
            <a:off x="1124711" y="1575082"/>
            <a:ext cx="4588601" cy="5678478"/>
          </a:xfrm>
        </p:spPr>
        <p:txBody>
          <a:bodyPr/>
          <a:lstStyle/>
          <a:p>
            <a:pPr marL="342900" indent="-342900">
              <a:buFont typeface="+mj-lt"/>
              <a:buAutoNum type="arabicPeriod"/>
            </a:pPr>
            <a:r>
              <a:rPr lang="nb-NO" sz="1600" dirty="0">
                <a:cs typeface="Calibri" panose="020F0502020204030204"/>
              </a:rPr>
              <a:t>Hva skal til for at bærekraft vurderes i all saksbehandling?</a:t>
            </a:r>
          </a:p>
          <a:p>
            <a:pPr marL="342900" indent="-342900">
              <a:buFont typeface="+mj-lt"/>
              <a:buAutoNum type="arabicPeriod"/>
            </a:pPr>
            <a:r>
              <a:rPr lang="nb-NO" sz="1600" dirty="0">
                <a:cs typeface="Calibri" panose="020F0502020204030204"/>
              </a:rPr>
              <a:t>Hvordan få fokus på klima, miljø og bærekraft på hele avdelingen?</a:t>
            </a:r>
          </a:p>
          <a:p>
            <a:pPr marL="342900" indent="-342900">
              <a:buFont typeface="+mj-lt"/>
              <a:buAutoNum type="arabicPeriod"/>
            </a:pPr>
            <a:r>
              <a:rPr lang="nb-NO" sz="1600" dirty="0"/>
              <a:t>Hvordan kan tilskuddsordninger og virkemidler tilpasses en grønn satsing?</a:t>
            </a:r>
          </a:p>
          <a:p>
            <a:pPr marL="342900" indent="-342900">
              <a:buFont typeface="+mj-lt"/>
              <a:buAutoNum type="arabicPeriod"/>
            </a:pPr>
            <a:r>
              <a:rPr lang="nb-NO" sz="1600" dirty="0">
                <a:cs typeface="Calibri"/>
              </a:rPr>
              <a:t>Områder for differensiering av grønne gebyrsatser?</a:t>
            </a:r>
          </a:p>
          <a:p>
            <a:pPr marL="342900" indent="-342900">
              <a:buFont typeface="+mj-lt"/>
              <a:buAutoNum type="arabicPeriod"/>
            </a:pPr>
            <a:r>
              <a:rPr lang="nb-NO" sz="1600" dirty="0">
                <a:cs typeface="Calibri"/>
              </a:rPr>
              <a:t>Har vi nok kompetanse på klima- og miljøvennlig rådgivning og bærekraft innen hvert fagfelt?</a:t>
            </a:r>
          </a:p>
          <a:p>
            <a:pPr marL="342900" indent="-342900">
              <a:buFont typeface="+mj-lt"/>
              <a:buAutoNum type="arabicPeriod"/>
            </a:pPr>
            <a:r>
              <a:rPr lang="nb-NO" sz="1600" dirty="0">
                <a:cs typeface="Calibri"/>
              </a:rPr>
              <a:t>Behov for ny kompetanse/ teamjobbing?</a:t>
            </a:r>
          </a:p>
          <a:p>
            <a:pPr marL="342900" indent="-342900">
              <a:buFont typeface="+mj-lt"/>
              <a:buAutoNum type="arabicPeriod"/>
            </a:pPr>
            <a:r>
              <a:rPr lang="nb-NO" sz="1600" dirty="0">
                <a:cs typeface="Calibri"/>
              </a:rPr>
              <a:t>Hvordan bli bedre sammen?</a:t>
            </a:r>
          </a:p>
          <a:p>
            <a:pPr marL="342900" indent="-342900">
              <a:buFont typeface="+mj-lt"/>
              <a:buAutoNum type="arabicPeriod"/>
            </a:pPr>
            <a:r>
              <a:rPr lang="nb-NO" sz="1600" dirty="0">
                <a:cs typeface="Calibri"/>
              </a:rPr>
              <a:t>Hva bør inngå i en klimapolicy?</a:t>
            </a:r>
          </a:p>
          <a:p>
            <a:pPr marL="742950" lvl="1" indent="-285750">
              <a:buFont typeface="Arial"/>
              <a:buChar char="•"/>
            </a:pPr>
            <a:endParaRPr lang="nb-NO" sz="1400" dirty="0">
              <a:cs typeface="Calibri" panose="020F0502020204030204"/>
            </a:endParaRPr>
          </a:p>
          <a:p>
            <a:pPr lvl="1"/>
            <a:endParaRPr lang="nb-NO" sz="1400" dirty="0">
              <a:cs typeface="Calibri" panose="020F0502020204030204"/>
            </a:endParaRPr>
          </a:p>
          <a:p>
            <a:endParaRPr lang="nb-NO" sz="1400" dirty="0">
              <a:cs typeface="Calibri" panose="020F0502020204030204"/>
            </a:endParaRPr>
          </a:p>
          <a:p>
            <a:pPr marL="285750" indent="-285750">
              <a:buFont typeface="Arial"/>
              <a:buChar char="•"/>
            </a:pPr>
            <a:endParaRPr lang="nb-NO" sz="1300" dirty="0">
              <a:cs typeface="Calibri" panose="020F0502020204030204"/>
            </a:endParaRPr>
          </a:p>
          <a:p>
            <a:endParaRPr lang="nb-NO" sz="1100" dirty="0">
              <a:cs typeface="Calibri" panose="020F0502020204030204"/>
            </a:endParaRPr>
          </a:p>
          <a:p>
            <a:endParaRPr lang="nb-NO" dirty="0"/>
          </a:p>
        </p:txBody>
      </p:sp>
      <p:sp>
        <p:nvSpPr>
          <p:cNvPr id="6" name="Plassholder for tekst 5">
            <a:extLst>
              <a:ext uri="{FF2B5EF4-FFF2-40B4-BE49-F238E27FC236}">
                <a16:creationId xmlns:a16="http://schemas.microsoft.com/office/drawing/2014/main" id="{D17288AC-570C-41DE-83F0-22659BFA0563}"/>
              </a:ext>
            </a:extLst>
          </p:cNvPr>
          <p:cNvSpPr>
            <a:spLocks noGrp="1"/>
          </p:cNvSpPr>
          <p:nvPr>
            <p:ph type="body" sz="quarter" idx="24"/>
          </p:nvPr>
        </p:nvSpPr>
        <p:spPr>
          <a:xfrm>
            <a:off x="6478688" y="932157"/>
            <a:ext cx="5234776" cy="7956024"/>
          </a:xfrm>
        </p:spPr>
        <p:txBody>
          <a:bodyPr/>
          <a:lstStyle/>
          <a:p>
            <a:r>
              <a:rPr lang="nb-NO" sz="1800" b="1" dirty="0">
                <a:solidFill>
                  <a:srgbClr val="FF0000"/>
                </a:solidFill>
                <a:cs typeface="Calibri" panose="020F0502020204030204"/>
              </a:rPr>
              <a:t>Innspill bærekraftig avdeling:</a:t>
            </a:r>
          </a:p>
          <a:p>
            <a:pPr marL="342900" indent="-342900">
              <a:buFont typeface="+mj-lt"/>
              <a:buAutoNum type="arabicPeriod"/>
            </a:pPr>
            <a:r>
              <a:rPr lang="nb-NO" sz="1700" dirty="0">
                <a:solidFill>
                  <a:srgbClr val="FF0000"/>
                </a:solidFill>
                <a:cs typeface="Calibri" panose="020F0502020204030204"/>
              </a:rPr>
              <a:t>Ligge fast i saksbehandlingsmaler. Opplæring i å vurdere økonomisk, sosial og klima- og miljømessig bærekraft. Saksframlegg må ikke godkjennes av leder før bærekraft  er vurdert</a:t>
            </a:r>
            <a:endParaRPr lang="nb-NO" sz="1800" dirty="0">
              <a:solidFill>
                <a:srgbClr val="FF0000"/>
              </a:solidFill>
              <a:cs typeface="Calibri" panose="020F0502020204030204"/>
            </a:endParaRPr>
          </a:p>
          <a:p>
            <a:pPr marL="342900" indent="-342900">
              <a:buFont typeface="+mj-lt"/>
              <a:buAutoNum type="arabicPeriod"/>
            </a:pPr>
            <a:r>
              <a:rPr lang="nb-NO" sz="1800" dirty="0">
                <a:solidFill>
                  <a:srgbClr val="FF0000"/>
                </a:solidFill>
                <a:cs typeface="Calibri" panose="020F0502020204030204"/>
              </a:rPr>
              <a:t>Tydelig ledelse, og ansatte som tar ansvar</a:t>
            </a:r>
          </a:p>
          <a:p>
            <a:pPr marL="342900" indent="-342900">
              <a:buFont typeface="+mj-lt"/>
              <a:buAutoNum type="arabicPeriod"/>
            </a:pPr>
            <a:r>
              <a:rPr lang="nb-NO" sz="1800" dirty="0">
                <a:solidFill>
                  <a:srgbClr val="FF0000"/>
                </a:solidFill>
                <a:cs typeface="Calibri" panose="020F0502020204030204"/>
              </a:rPr>
              <a:t>Tilpasse næringsfondet, egne tilskudd som stimulerer til å ta grønne valg </a:t>
            </a:r>
          </a:p>
          <a:p>
            <a:pPr marL="342900" indent="-342900">
              <a:buFont typeface="+mj-lt"/>
              <a:buAutoNum type="arabicPeriod"/>
            </a:pPr>
            <a:r>
              <a:rPr lang="nb-NO" sz="1800" dirty="0">
                <a:solidFill>
                  <a:srgbClr val="FF0000"/>
                </a:solidFill>
                <a:cs typeface="Calibri" panose="020F0502020204030204"/>
              </a:rPr>
              <a:t>Areal, byggesaksbehandling?</a:t>
            </a:r>
          </a:p>
          <a:p>
            <a:pPr marL="342900" indent="-342900">
              <a:buFont typeface="+mj-lt"/>
              <a:buAutoNum type="arabicPeriod"/>
            </a:pPr>
            <a:r>
              <a:rPr lang="nb-NO" sz="1800" dirty="0">
                <a:solidFill>
                  <a:srgbClr val="FF0000"/>
                </a:solidFill>
                <a:cs typeface="Calibri" panose="020F0502020204030204"/>
              </a:rPr>
              <a:t>Nei, viktig at hele organisasjonen har nok kunnskap til å kunne gi gode råd</a:t>
            </a:r>
          </a:p>
          <a:p>
            <a:pPr marL="342900" indent="-342900">
              <a:buFont typeface="+mj-lt"/>
              <a:buAutoNum type="arabicPeriod"/>
            </a:pPr>
            <a:r>
              <a:rPr lang="nb-NO" sz="1800" dirty="0">
                <a:solidFill>
                  <a:srgbClr val="FF0000"/>
                </a:solidFill>
                <a:cs typeface="Calibri" panose="020F0502020204030204"/>
              </a:rPr>
              <a:t>Ja</a:t>
            </a:r>
          </a:p>
          <a:p>
            <a:pPr marL="342900" indent="-342900">
              <a:buFont typeface="+mj-lt"/>
              <a:buAutoNum type="arabicPeriod"/>
            </a:pPr>
            <a:r>
              <a:rPr lang="nb-NO" sz="1800" dirty="0">
                <a:solidFill>
                  <a:srgbClr val="FF0000"/>
                </a:solidFill>
                <a:cs typeface="Calibri" panose="020F0502020204030204"/>
              </a:rPr>
              <a:t>Mer teamarbeid</a:t>
            </a:r>
          </a:p>
          <a:p>
            <a:pPr marL="342900" indent="-342900">
              <a:buFont typeface="+mj-lt"/>
              <a:buAutoNum type="arabicPeriod"/>
            </a:pPr>
            <a:r>
              <a:rPr lang="nb-NO" sz="1800" dirty="0">
                <a:solidFill>
                  <a:srgbClr val="FF0000"/>
                </a:solidFill>
                <a:cs typeface="Calibri" panose="020F0502020204030204"/>
              </a:rPr>
              <a:t>Mål og strategier/ tiltak (Frode og Brage lager et forslag)</a:t>
            </a:r>
          </a:p>
          <a:p>
            <a:pPr marL="342900" indent="-342900">
              <a:buFont typeface="+mj-lt"/>
              <a:buAutoNum type="arabicPeriod"/>
            </a:pPr>
            <a:endParaRPr lang="nb-NO" sz="1800" dirty="0">
              <a:solidFill>
                <a:schemeClr val="tx1"/>
              </a:solidFill>
              <a:cs typeface="Calibri" panose="020F0502020204030204"/>
            </a:endParaRPr>
          </a:p>
          <a:p>
            <a:pPr marL="342900" indent="-342900">
              <a:buFont typeface="+mj-lt"/>
              <a:buAutoNum type="arabicPeriod"/>
            </a:pPr>
            <a:endParaRPr lang="nb-NO" sz="1800" dirty="0">
              <a:solidFill>
                <a:schemeClr val="tx1"/>
              </a:solidFill>
              <a:cs typeface="Calibri" panose="020F0502020204030204"/>
            </a:endParaRPr>
          </a:p>
          <a:p>
            <a:pPr marL="342900" indent="-342900">
              <a:buFont typeface="+mj-lt"/>
              <a:buAutoNum type="arabicPeriod"/>
            </a:pPr>
            <a:endParaRPr lang="nb-NO" sz="1800" dirty="0">
              <a:solidFill>
                <a:schemeClr val="tx1"/>
              </a:solidFill>
              <a:cs typeface="Calibri" panose="020F0502020204030204"/>
            </a:endParaRPr>
          </a:p>
          <a:p>
            <a:pPr marL="342900" indent="-342900">
              <a:buFont typeface="+mj-lt"/>
              <a:buAutoNum type="arabicPeriod"/>
            </a:pPr>
            <a:endParaRPr lang="nb-NO" sz="1800" dirty="0">
              <a:solidFill>
                <a:srgbClr val="FF0000"/>
              </a:solidFill>
              <a:cs typeface="Calibri" panose="020F0502020204030204"/>
            </a:endParaRPr>
          </a:p>
          <a:p>
            <a:pPr marL="342900" indent="-342900">
              <a:buFont typeface="+mj-lt"/>
              <a:buAutoNum type="arabicPeriod"/>
            </a:pPr>
            <a:endParaRPr lang="nb-NO" sz="1800" dirty="0">
              <a:solidFill>
                <a:srgbClr val="FF0000"/>
              </a:solidFill>
              <a:cs typeface="Calibri" panose="020F0502020204030204"/>
            </a:endParaRPr>
          </a:p>
          <a:p>
            <a:pPr marL="342900" indent="-342900">
              <a:buFont typeface="+mj-lt"/>
              <a:buAutoNum type="arabicPeriod"/>
            </a:pPr>
            <a:endParaRPr lang="nb-NO" sz="1800" dirty="0">
              <a:cs typeface="Calibri" panose="020F0502020204030204"/>
            </a:endParaRPr>
          </a:p>
          <a:p>
            <a:pPr marL="342900" indent="-342900">
              <a:buFont typeface="+mj-lt"/>
              <a:buAutoNum type="arabicPeriod"/>
            </a:pPr>
            <a:endParaRPr lang="nb-NO" sz="1800" dirty="0">
              <a:cs typeface="Calibri" panose="020F0502020204030204"/>
            </a:endParaRPr>
          </a:p>
        </p:txBody>
      </p:sp>
    </p:spTree>
    <p:extLst>
      <p:ext uri="{BB962C8B-B14F-4D97-AF65-F5344CB8AC3E}">
        <p14:creationId xmlns:p14="http://schemas.microsoft.com/office/powerpoint/2010/main" val="210698371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ysbildemal 1">
  <a:themeElements>
    <a:clrScheme name="Body text">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705</Words>
  <Application>Microsoft Office PowerPoint</Application>
  <PresentationFormat>Widescreen</PresentationFormat>
  <Paragraphs>105</Paragraphs>
  <Slides>4</Slides>
  <Notes>3</Notes>
  <HiddenSlides>0</HiddenSlides>
  <MMClips>0</MMClips>
  <ScaleCrop>false</ScaleCrop>
  <HeadingPairs>
    <vt:vector size="6" baseType="variant">
      <vt:variant>
        <vt:lpstr>Brukte skrifter</vt:lpstr>
      </vt:variant>
      <vt:variant>
        <vt:i4>3</vt:i4>
      </vt:variant>
      <vt:variant>
        <vt:lpstr>Tema</vt:lpstr>
      </vt:variant>
      <vt:variant>
        <vt:i4>2</vt:i4>
      </vt:variant>
      <vt:variant>
        <vt:lpstr>Lysbildetitler</vt:lpstr>
      </vt:variant>
      <vt:variant>
        <vt:i4>4</vt:i4>
      </vt:variant>
    </vt:vector>
  </HeadingPairs>
  <TitlesOfParts>
    <vt:vector size="9" baseType="lpstr">
      <vt:lpstr>Arial</vt:lpstr>
      <vt:lpstr>Calibri</vt:lpstr>
      <vt:lpstr>Calibri Light</vt:lpstr>
      <vt:lpstr>Office-tema</vt:lpstr>
      <vt:lpstr>Lysbildemal 1</vt:lpstr>
      <vt:lpstr>Klima-, miljø og bærekraft Strategi og samfunn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Klima-, miljø og bærekraft Strategi og samfunn</dc:title>
  <dc:creator>Frode Setran</dc:creator>
  <cp:lastModifiedBy>Frode Setran</cp:lastModifiedBy>
  <cp:revision>1</cp:revision>
  <dcterms:created xsi:type="dcterms:W3CDTF">2023-02-03T09:16:31Z</dcterms:created>
  <dcterms:modified xsi:type="dcterms:W3CDTF">2023-02-06T13:34:27Z</dcterms:modified>
</cp:coreProperties>
</file>